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0" r:id="rId4"/>
  </p:sldMasterIdLst>
  <p:notesMasterIdLst>
    <p:notesMasterId r:id="rId17"/>
  </p:notesMasterIdLst>
  <p:handoutMasterIdLst>
    <p:handoutMasterId r:id="rId18"/>
  </p:handoutMasterIdLst>
  <p:sldIdLst>
    <p:sldId id="449" r:id="rId5"/>
    <p:sldId id="451" r:id="rId6"/>
    <p:sldId id="452" r:id="rId7"/>
    <p:sldId id="453" r:id="rId8"/>
    <p:sldId id="454" r:id="rId9"/>
    <p:sldId id="455" r:id="rId10"/>
    <p:sldId id="456" r:id="rId11"/>
    <p:sldId id="457" r:id="rId12"/>
    <p:sldId id="458" r:id="rId13"/>
    <p:sldId id="459" r:id="rId14"/>
    <p:sldId id="460" r:id="rId15"/>
    <p:sldId id="461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3">
          <p15:clr>
            <a:srgbClr val="A4A3A4"/>
          </p15:clr>
        </p15:guide>
        <p15:guide id="2" orient="horz" pos="764">
          <p15:clr>
            <a:srgbClr val="A4A3A4"/>
          </p15:clr>
        </p15:guide>
        <p15:guide id="3" orient="horz" pos="3544">
          <p15:clr>
            <a:srgbClr val="A4A3A4"/>
          </p15:clr>
        </p15:guide>
        <p15:guide id="4" orient="horz" pos="2159">
          <p15:clr>
            <a:srgbClr val="A4A3A4"/>
          </p15:clr>
        </p15:guide>
        <p15:guide id="5" orient="horz" pos="1374">
          <p15:clr>
            <a:srgbClr val="A4A3A4"/>
          </p15:clr>
        </p15:guide>
        <p15:guide id="6" orient="horz" pos="3699">
          <p15:clr>
            <a:srgbClr val="A4A3A4"/>
          </p15:clr>
        </p15:guide>
        <p15:guide id="7" orient="horz" pos="1151">
          <p15:clr>
            <a:srgbClr val="A4A3A4"/>
          </p15:clr>
        </p15:guide>
        <p15:guide id="8" pos="2922">
          <p15:clr>
            <a:srgbClr val="A4A3A4"/>
          </p15:clr>
        </p15:guide>
        <p15:guide id="9" pos="391">
          <p15:clr>
            <a:srgbClr val="A4A3A4"/>
          </p15:clr>
        </p15:guide>
        <p15:guide id="10" pos="3158">
          <p15:clr>
            <a:srgbClr val="A4A3A4"/>
          </p15:clr>
        </p15:guide>
        <p15:guide id="11" pos="5474">
          <p15:clr>
            <a:srgbClr val="A4A3A4"/>
          </p15:clr>
        </p15:guide>
        <p15:guide id="12" pos="3987">
          <p15:clr>
            <a:srgbClr val="A4A3A4"/>
          </p15:clr>
        </p15:guide>
        <p15:guide id="13" pos="218">
          <p15:clr>
            <a:srgbClr val="A4A3A4"/>
          </p15:clr>
        </p15:guide>
        <p15:guide id="14" pos="257">
          <p15:clr>
            <a:srgbClr val="A4A3A4"/>
          </p15:clr>
        </p15:guide>
        <p15:guide id="15" pos="5107">
          <p15:clr>
            <a:srgbClr val="A4A3A4"/>
          </p15:clr>
        </p15:guide>
        <p15:guide id="16" pos="5166">
          <p15:clr>
            <a:srgbClr val="A4A3A4"/>
          </p15:clr>
        </p15:guide>
        <p15:guide id="17" pos="485">
          <p15:clr>
            <a:srgbClr val="A4A3A4"/>
          </p15:clr>
        </p15:guide>
        <p15:guide id="18" orient="horz" pos="1167">
          <p15:clr>
            <a:srgbClr val="A4A3A4"/>
          </p15:clr>
        </p15:guide>
        <p15:guide id="19" pos="2962">
          <p15:clr>
            <a:srgbClr val="A4A3A4"/>
          </p15:clr>
        </p15:guide>
        <p15:guide id="20" pos="258">
          <p15:clr>
            <a:srgbClr val="A4A3A4"/>
          </p15:clr>
        </p15:guide>
        <p15:guide id="21" pos="544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" initials="A" lastIdx="64" clrIdx="0"/>
  <p:cmAuthor id="2" name="Jillian Baum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CFE9F0"/>
    <a:srgbClr val="464547"/>
    <a:srgbClr val="666666"/>
    <a:srgbClr val="B22746"/>
    <a:srgbClr val="A3C644"/>
    <a:srgbClr val="E6E6E6"/>
    <a:srgbClr val="CCCCCC"/>
    <a:srgbClr val="999999"/>
    <a:srgbClr val="2FC2D9"/>
    <a:srgbClr val="1A9C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65" autoAdjust="0"/>
    <p:restoredTop sz="96719" autoAdjust="0"/>
  </p:normalViewPr>
  <p:slideViewPr>
    <p:cSldViewPr snapToGrid="0">
      <p:cViewPr varScale="1">
        <p:scale>
          <a:sx n="105" d="100"/>
          <a:sy n="105" d="100"/>
        </p:scale>
        <p:origin x="1088" y="200"/>
      </p:cViewPr>
      <p:guideLst>
        <p:guide orient="horz" pos="373"/>
        <p:guide orient="horz" pos="764"/>
        <p:guide orient="horz" pos="3544"/>
        <p:guide orient="horz" pos="2159"/>
        <p:guide orient="horz" pos="1374"/>
        <p:guide orient="horz" pos="3699"/>
        <p:guide orient="horz" pos="1151"/>
        <p:guide pos="2922"/>
        <p:guide pos="391"/>
        <p:guide pos="3158"/>
        <p:guide pos="5474"/>
        <p:guide pos="3987"/>
        <p:guide pos="218"/>
        <p:guide pos="257"/>
        <p:guide pos="5107"/>
        <p:guide pos="5166"/>
        <p:guide pos="485"/>
        <p:guide orient="horz" pos="1167"/>
        <p:guide pos="2962"/>
        <p:guide pos="258"/>
        <p:guide pos="544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4" d="100"/>
        <a:sy n="12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E9BF7-95E4-A242-BA1D-05FDCF603BE6}" type="datetime1">
              <a:rPr lang="en-US" smtClean="0"/>
              <a:t>5/13/19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DC95D-4A3A-7D4E-AF7C-745F2732B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6456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tiff>
</file>

<file path=ppt/media/image3.tiff>
</file>

<file path=ppt/media/image4.tiff>
</file>

<file path=ppt/media/image5.png>
</file>

<file path=ppt/media/image6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DBCB1-0306-AD41-9452-11E7C08D5C04}" type="datetime1">
              <a:rPr lang="en-US" smtClean="0"/>
              <a:t>5/13/19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90029-A909-AD4E-9775-A0D64990A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7208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31825" y="5455612"/>
            <a:ext cx="6400800" cy="381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MONTH </a:t>
            </a:r>
            <a:r>
              <a:rPr lang="en-US" dirty="0" err="1"/>
              <a:t>DAte</a:t>
            </a:r>
            <a:r>
              <a:rPr lang="en-US" dirty="0"/>
              <a:t>, YEAR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31825" y="4466209"/>
            <a:ext cx="3382957" cy="360099"/>
          </a:xfrm>
          <a:prstGeom prst="rect">
            <a:avLst/>
          </a:prstGeom>
          <a:solidFill>
            <a:schemeClr val="accent2"/>
          </a:solidFill>
        </p:spPr>
        <p:txBody>
          <a:bodyPr wrap="none" tIns="36576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18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627880" y="504826"/>
            <a:ext cx="1243502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286351" y="504825"/>
            <a:ext cx="1411591" cy="458881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073088" y="571499"/>
            <a:ext cx="0" cy="347382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78"/>
            <a:ext cx="6910388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tx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268741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anchor="t"/>
          <a:lstStyle>
            <a:lvl1pPr marL="0" indent="0" algn="ctr">
              <a:buNone/>
              <a:defRPr baseline="0"/>
            </a:lvl1pPr>
          </a:lstStyle>
          <a:p>
            <a:endParaRPr lang="en-US" dirty="0"/>
          </a:p>
          <a:p>
            <a:r>
              <a:rPr lang="en-US" dirty="0"/>
              <a:t>Background Image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78"/>
            <a:ext cx="6910388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31825" y="4453468"/>
            <a:ext cx="6488113" cy="3749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31825" y="5459483"/>
            <a:ext cx="3649662" cy="3730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627880" y="504826"/>
            <a:ext cx="1243502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690082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534845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541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40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andomness" TargetMode="External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en.wikipedia.org/wiki/William_Shakespeare" TargetMode="External"/><Relationship Id="rId5" Type="http://schemas.openxmlformats.org/officeDocument/2006/relationships/hyperlink" Target="https://en.wikipedia.org/wiki/Almost_surely" TargetMode="External"/><Relationship Id="rId4" Type="http://schemas.openxmlformats.org/officeDocument/2006/relationships/hyperlink" Target="https://en.wikipedia.org/wiki/Infinity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tiff"/><Relationship Id="rId3" Type="http://schemas.openxmlformats.org/officeDocument/2006/relationships/hyperlink" Target="https://en.wikipedia.org/wiki/Chemical_species" TargetMode="External"/><Relationship Id="rId7" Type="http://schemas.openxmlformats.org/officeDocument/2006/relationships/hyperlink" Target="https://en.wikipedia.org/wiki/Mass_spectrum" TargetMode="Externa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en.wikipedia.org/wiki/Mass-to-charge_ratio" TargetMode="External"/><Relationship Id="rId5" Type="http://schemas.openxmlformats.org/officeDocument/2006/relationships/hyperlink" Target="https://en.wikipedia.org/wiki/Spectrum" TargetMode="External"/><Relationship Id="rId4" Type="http://schemas.openxmlformats.org/officeDocument/2006/relationships/hyperlink" Target="https://en.wikipedia.org/wiki/Ion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figure/Mistranslated-A-pernix-proteins-Total-protein-mass-spectrometry-spectra-with_fig1_286636933" TargetMode="Externa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459"/>
          <a:stretch/>
        </p:blipFill>
        <p:spPr>
          <a:xfrm flipH="1">
            <a:off x="0" y="-1"/>
            <a:ext cx="9144000" cy="6858002"/>
          </a:xfrm>
        </p:spPr>
      </p:pic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>
          <a:xfrm>
            <a:off x="631825" y="2075578"/>
            <a:ext cx="6910388" cy="1114151"/>
          </a:xfrm>
        </p:spPr>
        <p:txBody>
          <a:bodyPr/>
          <a:lstStyle/>
          <a:p>
            <a:r>
              <a:rPr lang="en-US" b="1" dirty="0"/>
              <a:t>Mass Spectrometry Algorithms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April, 2019</a:t>
            </a:r>
          </a:p>
          <a:p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292D7AA-0447-2C4F-A0DF-AE39622D8B9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</p:spTree>
    <p:extLst>
      <p:ext uri="{BB962C8B-B14F-4D97-AF65-F5344CB8AC3E}">
        <p14:creationId xmlns:p14="http://schemas.microsoft.com/office/powerpoint/2010/main" val="1184765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7CAAF8-CF35-A844-A90E-E539E853A3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Longest Path in a DAG</a:t>
            </a:r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B21857-32CF-FF4D-A3DC-976B42832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6529" y="1026093"/>
            <a:ext cx="5630941" cy="546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224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05634A6-D98B-524F-8E16-C5DA687BE66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Peptide Identification</a:t>
            </a: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42C299-4844-3F40-8A5D-D4E404F1C828}"/>
              </a:ext>
            </a:extLst>
          </p:cNvPr>
          <p:cNvSpPr txBox="1"/>
          <p:nvPr/>
        </p:nvSpPr>
        <p:spPr>
          <a:xfrm>
            <a:off x="385010" y="1270534"/>
            <a:ext cx="804672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/>
              <a:t>Peptide identification problem: </a:t>
            </a:r>
          </a:p>
          <a:p>
            <a:r>
              <a:rPr lang="en-US" dirty="0"/>
              <a:t>Find a peptide from a proteome with a maximum score against a spectrum</a:t>
            </a:r>
          </a:p>
          <a:p>
            <a:endParaRPr lang="en-US" dirty="0"/>
          </a:p>
          <a:p>
            <a:r>
              <a:rPr lang="en-US" b="1" i="1" dirty="0"/>
              <a:t>Peptide spectrum match (PSM) problem:</a:t>
            </a:r>
          </a:p>
          <a:p>
            <a:r>
              <a:rPr lang="en-US" dirty="0"/>
              <a:t>Identify all peptide-spectrum matches scoring above a threshold for a set of spectra and a proteome</a:t>
            </a:r>
          </a:p>
          <a:p>
            <a:endParaRPr lang="en-US" dirty="0"/>
          </a:p>
          <a:p>
            <a:r>
              <a:rPr lang="en-US" dirty="0"/>
              <a:t>Consider false discovery rate </a:t>
            </a:r>
            <a:r>
              <a:rPr lang="en-US" b="1" dirty="0"/>
              <a:t>(FDR)</a:t>
            </a:r>
            <a:r>
              <a:rPr lang="en-US" dirty="0"/>
              <a:t> against a </a:t>
            </a:r>
            <a:r>
              <a:rPr lang="en-US" i="1" dirty="0"/>
              <a:t>decoy</a:t>
            </a:r>
            <a:r>
              <a:rPr lang="en-US" dirty="0"/>
              <a:t> proteome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555421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78C117D-9B0D-5840-BA67-565563F135F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Infinite monkey theorem</a:t>
            </a:r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26D568-9841-194C-94EE-43493694B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0800" y="1076090"/>
            <a:ext cx="3269526" cy="26007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A09BAD3-2191-CA4F-BD76-E7A9DDFDC231}"/>
              </a:ext>
            </a:extLst>
          </p:cNvPr>
          <p:cNvSpPr txBox="1"/>
          <p:nvPr/>
        </p:nvSpPr>
        <p:spPr>
          <a:xfrm>
            <a:off x="173256" y="1251283"/>
            <a:ext cx="464900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dirty="0"/>
              <a:t>The </a:t>
            </a:r>
            <a:r>
              <a:rPr lang="en" b="1" dirty="0"/>
              <a:t>infinite monkey theorem</a:t>
            </a:r>
            <a:r>
              <a:rPr lang="en" dirty="0"/>
              <a:t> states that a monkey hitting keys at </a:t>
            </a:r>
            <a:r>
              <a:rPr lang="en" dirty="0">
                <a:hlinkClick r:id="rId3" tooltip="Randomnes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random</a:t>
            </a:r>
            <a:r>
              <a:rPr lang="en" dirty="0"/>
              <a:t> on a typewriter keyboard for an </a:t>
            </a:r>
            <a:r>
              <a:rPr lang="en" dirty="0">
                <a:hlinkClick r:id="rId4" tooltip="Infinity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infinite</a:t>
            </a:r>
            <a:r>
              <a:rPr lang="en" dirty="0"/>
              <a:t> amount of time will </a:t>
            </a:r>
            <a:r>
              <a:rPr lang="en" dirty="0">
                <a:hlinkClick r:id="rId5" tooltip="Almost surely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almost surely</a:t>
            </a:r>
            <a:r>
              <a:rPr lang="en" dirty="0"/>
              <a:t> type any given text, such as the complete works of </a:t>
            </a:r>
            <a:r>
              <a:rPr lang="en" u="sng" dirty="0">
                <a:hlinkClick r:id="rId6" tooltip="William Shakespear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William Shakespeare</a:t>
            </a:r>
            <a:r>
              <a:rPr lang="en" dirty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42874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1BF3B9A-D0F7-9E43-9FA5-38BEFB6D009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0"/>
            <a:ext cx="9144000" cy="932688"/>
          </a:xfrm>
        </p:spPr>
        <p:txBody>
          <a:bodyPr/>
          <a:lstStyle/>
          <a:p>
            <a:r>
              <a:rPr lang="en-US" dirty="0"/>
              <a:t>Mass spectrometry</a:t>
            </a:r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85656A-B099-934F-A481-780D89BD4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6706" y="1064006"/>
            <a:ext cx="4804682" cy="32885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F54F78-F7C4-9F42-A412-EFE4BC7E046C}"/>
              </a:ext>
            </a:extLst>
          </p:cNvPr>
          <p:cNvSpPr txBox="1"/>
          <p:nvPr/>
        </p:nvSpPr>
        <p:spPr>
          <a:xfrm>
            <a:off x="267874" y="1165966"/>
            <a:ext cx="38286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b="1" dirty="0"/>
              <a:t>Mass spectrometry</a:t>
            </a:r>
            <a:r>
              <a:rPr lang="en" dirty="0"/>
              <a:t> (</a:t>
            </a:r>
            <a:r>
              <a:rPr lang="en" b="1" dirty="0"/>
              <a:t>MS</a:t>
            </a:r>
            <a:r>
              <a:rPr lang="en" dirty="0"/>
              <a:t>) is an analytical technique that ionizes </a:t>
            </a:r>
            <a:r>
              <a:rPr lang="en" dirty="0">
                <a:hlinkClick r:id="rId3" tooltip="Chemical specie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chemical species</a:t>
            </a:r>
            <a:r>
              <a:rPr lang="en" dirty="0"/>
              <a:t> and sorts the </a:t>
            </a:r>
            <a:r>
              <a:rPr lang="en" dirty="0">
                <a:hlinkClick r:id="rId4" tooltip="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ions</a:t>
            </a:r>
            <a:r>
              <a:rPr lang="en" dirty="0"/>
              <a:t> into a </a:t>
            </a:r>
            <a:r>
              <a:rPr lang="en" dirty="0">
                <a:hlinkClick r:id="rId5" tooltip="Spectrum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spectrum</a:t>
            </a:r>
            <a:r>
              <a:rPr lang="en" dirty="0"/>
              <a:t> based on their </a:t>
            </a:r>
            <a:r>
              <a:rPr lang="en" dirty="0">
                <a:hlinkClick r:id="rId6" tooltip="Mass-to-charge ratio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mass-to-charge ratio</a:t>
            </a:r>
            <a:r>
              <a:rPr lang="en" dirty="0"/>
              <a:t>. In simpler terms, a </a:t>
            </a:r>
            <a:r>
              <a:rPr lang="en" dirty="0">
                <a:hlinkClick r:id="rId7" tooltip="Mass spectrum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mass spectrum</a:t>
            </a:r>
            <a:r>
              <a:rPr lang="en" dirty="0"/>
              <a:t> measures the masses within a sample</a:t>
            </a:r>
            <a:endParaRPr lang="ru-R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DBE319-424B-B845-9003-AC302A90DD1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7874" y="4275356"/>
            <a:ext cx="4790652" cy="239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854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0B9D332-DD06-F348-B198-EF3EF10E57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Peptide Spectrum</a:t>
            </a:r>
            <a:endParaRPr lang="ru-RU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4E64E73-58EA-674E-894E-0B7B4338BB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1138666"/>
              </p:ext>
            </p:extLst>
          </p:nvPr>
        </p:nvGraphicFramePr>
        <p:xfrm>
          <a:off x="136704" y="1336040"/>
          <a:ext cx="8702496" cy="1114552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592908">
                  <a:extLst>
                    <a:ext uri="{9D8B030D-6E8A-4147-A177-3AD203B41FA5}">
                      <a16:colId xmlns:a16="http://schemas.microsoft.com/office/drawing/2014/main" val="434917463"/>
                    </a:ext>
                  </a:extLst>
                </a:gridCol>
                <a:gridCol w="405130">
                  <a:extLst>
                    <a:ext uri="{9D8B030D-6E8A-4147-A177-3AD203B41FA5}">
                      <a16:colId xmlns:a16="http://schemas.microsoft.com/office/drawing/2014/main" val="333097149"/>
                    </a:ext>
                  </a:extLst>
                </a:gridCol>
                <a:gridCol w="400594">
                  <a:extLst>
                    <a:ext uri="{9D8B030D-6E8A-4147-A177-3AD203B41FA5}">
                      <a16:colId xmlns:a16="http://schemas.microsoft.com/office/drawing/2014/main" val="2822778319"/>
                    </a:ext>
                  </a:extLst>
                </a:gridCol>
                <a:gridCol w="400594">
                  <a:extLst>
                    <a:ext uri="{9D8B030D-6E8A-4147-A177-3AD203B41FA5}">
                      <a16:colId xmlns:a16="http://schemas.microsoft.com/office/drawing/2014/main" val="185967421"/>
                    </a:ext>
                  </a:extLst>
                </a:gridCol>
                <a:gridCol w="400594">
                  <a:extLst>
                    <a:ext uri="{9D8B030D-6E8A-4147-A177-3AD203B41FA5}">
                      <a16:colId xmlns:a16="http://schemas.microsoft.com/office/drawing/2014/main" val="2886598451"/>
                    </a:ext>
                  </a:extLst>
                </a:gridCol>
                <a:gridCol w="400594">
                  <a:extLst>
                    <a:ext uri="{9D8B030D-6E8A-4147-A177-3AD203B41FA5}">
                      <a16:colId xmlns:a16="http://schemas.microsoft.com/office/drawing/2014/main" val="3154946313"/>
                    </a:ext>
                  </a:extLst>
                </a:gridCol>
                <a:gridCol w="400594">
                  <a:extLst>
                    <a:ext uri="{9D8B030D-6E8A-4147-A177-3AD203B41FA5}">
                      <a16:colId xmlns:a16="http://schemas.microsoft.com/office/drawing/2014/main" val="728339399"/>
                    </a:ext>
                  </a:extLst>
                </a:gridCol>
                <a:gridCol w="400594">
                  <a:extLst>
                    <a:ext uri="{9D8B030D-6E8A-4147-A177-3AD203B41FA5}">
                      <a16:colId xmlns:a16="http://schemas.microsoft.com/office/drawing/2014/main" val="3606950776"/>
                    </a:ext>
                  </a:extLst>
                </a:gridCol>
                <a:gridCol w="400594">
                  <a:extLst>
                    <a:ext uri="{9D8B030D-6E8A-4147-A177-3AD203B41FA5}">
                      <a16:colId xmlns:a16="http://schemas.microsoft.com/office/drawing/2014/main" val="1614180130"/>
                    </a:ext>
                  </a:extLst>
                </a:gridCol>
                <a:gridCol w="400594">
                  <a:extLst>
                    <a:ext uri="{9D8B030D-6E8A-4147-A177-3AD203B41FA5}">
                      <a16:colId xmlns:a16="http://schemas.microsoft.com/office/drawing/2014/main" val="1036440993"/>
                    </a:ext>
                  </a:extLst>
                </a:gridCol>
                <a:gridCol w="400594">
                  <a:extLst>
                    <a:ext uri="{9D8B030D-6E8A-4147-A177-3AD203B41FA5}">
                      <a16:colId xmlns:a16="http://schemas.microsoft.com/office/drawing/2014/main" val="1331145519"/>
                    </a:ext>
                  </a:extLst>
                </a:gridCol>
                <a:gridCol w="400594">
                  <a:extLst>
                    <a:ext uri="{9D8B030D-6E8A-4147-A177-3AD203B41FA5}">
                      <a16:colId xmlns:a16="http://schemas.microsoft.com/office/drawing/2014/main" val="2263068462"/>
                    </a:ext>
                  </a:extLst>
                </a:gridCol>
                <a:gridCol w="400594">
                  <a:extLst>
                    <a:ext uri="{9D8B030D-6E8A-4147-A177-3AD203B41FA5}">
                      <a16:colId xmlns:a16="http://schemas.microsoft.com/office/drawing/2014/main" val="2393944256"/>
                    </a:ext>
                  </a:extLst>
                </a:gridCol>
                <a:gridCol w="400594">
                  <a:extLst>
                    <a:ext uri="{9D8B030D-6E8A-4147-A177-3AD203B41FA5}">
                      <a16:colId xmlns:a16="http://schemas.microsoft.com/office/drawing/2014/main" val="94947120"/>
                    </a:ext>
                  </a:extLst>
                </a:gridCol>
                <a:gridCol w="400594">
                  <a:extLst>
                    <a:ext uri="{9D8B030D-6E8A-4147-A177-3AD203B41FA5}">
                      <a16:colId xmlns:a16="http://schemas.microsoft.com/office/drawing/2014/main" val="2353491678"/>
                    </a:ext>
                  </a:extLst>
                </a:gridCol>
                <a:gridCol w="400594">
                  <a:extLst>
                    <a:ext uri="{9D8B030D-6E8A-4147-A177-3AD203B41FA5}">
                      <a16:colId xmlns:a16="http://schemas.microsoft.com/office/drawing/2014/main" val="2484213030"/>
                    </a:ext>
                  </a:extLst>
                </a:gridCol>
                <a:gridCol w="401454">
                  <a:extLst>
                    <a:ext uri="{9D8B030D-6E8A-4147-A177-3AD203B41FA5}">
                      <a16:colId xmlns:a16="http://schemas.microsoft.com/office/drawing/2014/main" val="678788383"/>
                    </a:ext>
                  </a:extLst>
                </a:gridCol>
                <a:gridCol w="402336">
                  <a:extLst>
                    <a:ext uri="{9D8B030D-6E8A-4147-A177-3AD203B41FA5}">
                      <a16:colId xmlns:a16="http://schemas.microsoft.com/office/drawing/2014/main" val="865078848"/>
                    </a:ext>
                  </a:extLst>
                </a:gridCol>
                <a:gridCol w="438912">
                  <a:extLst>
                    <a:ext uri="{9D8B030D-6E8A-4147-A177-3AD203B41FA5}">
                      <a16:colId xmlns:a16="http://schemas.microsoft.com/office/drawing/2014/main" val="1332033544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537555527"/>
                    </a:ext>
                  </a:extLst>
                </a:gridCol>
                <a:gridCol w="426720">
                  <a:extLst>
                    <a:ext uri="{9D8B030D-6E8A-4147-A177-3AD203B41FA5}">
                      <a16:colId xmlns:a16="http://schemas.microsoft.com/office/drawing/2014/main" val="1892567634"/>
                    </a:ext>
                  </a:extLst>
                </a:gridCol>
              </a:tblGrid>
              <a:tr h="39009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AA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K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0974765"/>
                  </a:ext>
                </a:extLst>
              </a:tr>
              <a:tr h="72445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Mass</a:t>
                      </a:r>
                      <a:endParaRPr lang="ru-RU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57</a:t>
                      </a:r>
                      <a:endParaRPr lang="ru-RU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71</a:t>
                      </a:r>
                      <a:endParaRPr lang="ru-RU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87</a:t>
                      </a:r>
                      <a:endParaRPr lang="ru-RU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97</a:t>
                      </a:r>
                      <a:endParaRPr lang="ru-RU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99</a:t>
                      </a:r>
                      <a:endParaRPr lang="ru-RU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101</a:t>
                      </a:r>
                      <a:endParaRPr lang="ru-RU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103</a:t>
                      </a:r>
                      <a:endParaRPr lang="ru-RU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113</a:t>
                      </a:r>
                      <a:endParaRPr lang="ru-RU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113</a:t>
                      </a:r>
                      <a:endParaRPr lang="ru-RU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114</a:t>
                      </a:r>
                      <a:endParaRPr lang="ru-RU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115</a:t>
                      </a:r>
                      <a:endParaRPr lang="ru-RU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128</a:t>
                      </a:r>
                      <a:endParaRPr lang="ru-RU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128</a:t>
                      </a:r>
                      <a:endParaRPr lang="ru-RU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129</a:t>
                      </a:r>
                      <a:endParaRPr lang="ru-RU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131</a:t>
                      </a:r>
                      <a:endParaRPr lang="ru-RU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137</a:t>
                      </a:r>
                      <a:endParaRPr lang="ru-RU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147</a:t>
                      </a:r>
                      <a:endParaRPr lang="ru-RU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156</a:t>
                      </a:r>
                      <a:endParaRPr lang="ru-RU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163</a:t>
                      </a:r>
                      <a:endParaRPr lang="ru-RU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186</a:t>
                      </a:r>
                      <a:endParaRPr lang="ru-RU" sz="105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2508954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5AB71555-0923-5540-BB4D-F256DB9F26D2}"/>
              </a:ext>
            </a:extLst>
          </p:cNvPr>
          <p:cNvSpPr/>
          <p:nvPr/>
        </p:nvSpPr>
        <p:spPr>
          <a:xfrm>
            <a:off x="3657186" y="2853944"/>
            <a:ext cx="1661531" cy="724829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dirty="0"/>
              <a:t>REDCA</a:t>
            </a:r>
            <a:endParaRPr lang="ru-RU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81899BE-2361-B040-835C-C21289F4CEA9}"/>
              </a:ext>
            </a:extLst>
          </p:cNvPr>
          <p:cNvCxnSpPr>
            <a:stCxn id="5" idx="2"/>
          </p:cNvCxnSpPr>
          <p:nvPr/>
        </p:nvCxnSpPr>
        <p:spPr>
          <a:xfrm flipH="1">
            <a:off x="2676293" y="3578773"/>
            <a:ext cx="1811659" cy="7144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6FD55DD-AC8D-134D-ADF8-214E3FDBE115}"/>
              </a:ext>
            </a:extLst>
          </p:cNvPr>
          <p:cNvCxnSpPr>
            <a:cxnSpLocks/>
            <a:stCxn id="5" idx="2"/>
            <a:endCxn id="11" idx="0"/>
          </p:cNvCxnSpPr>
          <p:nvPr/>
        </p:nvCxnSpPr>
        <p:spPr>
          <a:xfrm>
            <a:off x="4487952" y="3578773"/>
            <a:ext cx="1979758" cy="7171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D017B948-3235-8E4A-AB03-14D2EA15FB81}"/>
              </a:ext>
            </a:extLst>
          </p:cNvPr>
          <p:cNvSpPr/>
          <p:nvPr/>
        </p:nvSpPr>
        <p:spPr>
          <a:xfrm>
            <a:off x="1845527" y="4295897"/>
            <a:ext cx="1661531" cy="724829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dirty="0"/>
              <a:t>RE - DCA</a:t>
            </a:r>
            <a:endParaRPr lang="ru-RU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606874-4CE5-784A-8FE2-E640A3168CF3}"/>
              </a:ext>
            </a:extLst>
          </p:cNvPr>
          <p:cNvSpPr/>
          <p:nvPr/>
        </p:nvSpPr>
        <p:spPr>
          <a:xfrm>
            <a:off x="5636944" y="4295897"/>
            <a:ext cx="1661531" cy="724829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r>
              <a:rPr lang="en-US" dirty="0"/>
              <a:t>RED - CA</a:t>
            </a:r>
            <a:endParaRPr lang="ru-RU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07CBF9AD-74C4-4F4D-8C85-25B360F8B9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1132469"/>
              </p:ext>
            </p:extLst>
          </p:nvPr>
        </p:nvGraphicFramePr>
        <p:xfrm>
          <a:off x="136704" y="5236045"/>
          <a:ext cx="8702496" cy="731520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708796">
                  <a:extLst>
                    <a:ext uri="{9D8B030D-6E8A-4147-A177-3AD203B41FA5}">
                      <a16:colId xmlns:a16="http://schemas.microsoft.com/office/drawing/2014/main" val="2108229318"/>
                    </a:ext>
                  </a:extLst>
                </a:gridCol>
                <a:gridCol w="699370">
                  <a:extLst>
                    <a:ext uri="{9D8B030D-6E8A-4147-A177-3AD203B41FA5}">
                      <a16:colId xmlns:a16="http://schemas.microsoft.com/office/drawing/2014/main" val="4203065755"/>
                    </a:ext>
                  </a:extLst>
                </a:gridCol>
                <a:gridCol w="699370">
                  <a:extLst>
                    <a:ext uri="{9D8B030D-6E8A-4147-A177-3AD203B41FA5}">
                      <a16:colId xmlns:a16="http://schemas.microsoft.com/office/drawing/2014/main" val="992343695"/>
                    </a:ext>
                  </a:extLst>
                </a:gridCol>
                <a:gridCol w="699370">
                  <a:extLst>
                    <a:ext uri="{9D8B030D-6E8A-4147-A177-3AD203B41FA5}">
                      <a16:colId xmlns:a16="http://schemas.microsoft.com/office/drawing/2014/main" val="3154152966"/>
                    </a:ext>
                  </a:extLst>
                </a:gridCol>
                <a:gridCol w="699370">
                  <a:extLst>
                    <a:ext uri="{9D8B030D-6E8A-4147-A177-3AD203B41FA5}">
                      <a16:colId xmlns:a16="http://schemas.microsoft.com/office/drawing/2014/main" val="1010606212"/>
                    </a:ext>
                  </a:extLst>
                </a:gridCol>
                <a:gridCol w="699370">
                  <a:extLst>
                    <a:ext uri="{9D8B030D-6E8A-4147-A177-3AD203B41FA5}">
                      <a16:colId xmlns:a16="http://schemas.microsoft.com/office/drawing/2014/main" val="1350981475"/>
                    </a:ext>
                  </a:extLst>
                </a:gridCol>
                <a:gridCol w="699370">
                  <a:extLst>
                    <a:ext uri="{9D8B030D-6E8A-4147-A177-3AD203B41FA5}">
                      <a16:colId xmlns:a16="http://schemas.microsoft.com/office/drawing/2014/main" val="1032204422"/>
                    </a:ext>
                  </a:extLst>
                </a:gridCol>
                <a:gridCol w="699370">
                  <a:extLst>
                    <a:ext uri="{9D8B030D-6E8A-4147-A177-3AD203B41FA5}">
                      <a16:colId xmlns:a16="http://schemas.microsoft.com/office/drawing/2014/main" val="3483019438"/>
                    </a:ext>
                  </a:extLst>
                </a:gridCol>
                <a:gridCol w="699370">
                  <a:extLst>
                    <a:ext uri="{9D8B030D-6E8A-4147-A177-3AD203B41FA5}">
                      <a16:colId xmlns:a16="http://schemas.microsoft.com/office/drawing/2014/main" val="1288028226"/>
                    </a:ext>
                  </a:extLst>
                </a:gridCol>
                <a:gridCol w="699370">
                  <a:extLst>
                    <a:ext uri="{9D8B030D-6E8A-4147-A177-3AD203B41FA5}">
                      <a16:colId xmlns:a16="http://schemas.microsoft.com/office/drawing/2014/main" val="1115780960"/>
                    </a:ext>
                  </a:extLst>
                </a:gridCol>
                <a:gridCol w="699370">
                  <a:extLst>
                    <a:ext uri="{9D8B030D-6E8A-4147-A177-3AD203B41FA5}">
                      <a16:colId xmlns:a16="http://schemas.microsoft.com/office/drawing/2014/main" val="747454675"/>
                    </a:ext>
                  </a:extLst>
                </a:gridCol>
              </a:tblGrid>
              <a:tr h="36241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Fragment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“”</a:t>
                      </a:r>
                      <a:endParaRPr lang="ru-RU" sz="1200" dirty="0"/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</a:t>
                      </a:r>
                      <a:endParaRPr lang="ru-RU" sz="1200" dirty="0"/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RE</a:t>
                      </a:r>
                      <a:endParaRPr lang="ru-RU" sz="1200" dirty="0"/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RED</a:t>
                      </a:r>
                      <a:endParaRPr lang="ru-RU" sz="1200" dirty="0"/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REDC</a:t>
                      </a:r>
                      <a:endParaRPr lang="ru-RU" sz="1200" dirty="0"/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REDCA</a:t>
                      </a:r>
                      <a:endParaRPr lang="ru-RU" sz="1200" dirty="0"/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EDCA</a:t>
                      </a:r>
                      <a:endParaRPr lang="ru-RU" sz="1200" dirty="0"/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DCA</a:t>
                      </a:r>
                      <a:endParaRPr lang="ru-RU" sz="1200" dirty="0"/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CA</a:t>
                      </a:r>
                      <a:endParaRPr lang="ru-RU" sz="1200" dirty="0"/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A</a:t>
                      </a:r>
                      <a:endParaRPr lang="ru-RU" sz="1200" dirty="0"/>
                    </a:p>
                  </a:txBody>
                  <a:tcPr marL="90000" anchor="ctr"/>
                </a:tc>
                <a:extLst>
                  <a:ext uri="{0D108BD9-81ED-4DB2-BD59-A6C34878D82A}">
                    <a16:rowId xmlns:a16="http://schemas.microsoft.com/office/drawing/2014/main" val="4059492849"/>
                  </a:ext>
                </a:extLst>
              </a:tr>
              <a:tr h="36241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Mass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ru-RU" dirty="0"/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156</a:t>
                      </a:r>
                      <a:endParaRPr lang="ru-RU" dirty="0"/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285</a:t>
                      </a:r>
                      <a:endParaRPr lang="ru-RU" dirty="0"/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400</a:t>
                      </a:r>
                      <a:endParaRPr lang="ru-RU" dirty="0"/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503</a:t>
                      </a:r>
                      <a:endParaRPr lang="ru-RU" dirty="0"/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574</a:t>
                      </a:r>
                      <a:endParaRPr lang="ru-RU" dirty="0"/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418</a:t>
                      </a:r>
                      <a:endParaRPr lang="ru-RU" dirty="0"/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289</a:t>
                      </a:r>
                      <a:endParaRPr lang="ru-RU" dirty="0"/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174</a:t>
                      </a:r>
                      <a:endParaRPr lang="ru-RU" dirty="0"/>
                    </a:p>
                  </a:txBody>
                  <a:tcPr marL="900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71</a:t>
                      </a:r>
                      <a:endParaRPr lang="ru-RU" dirty="0"/>
                    </a:p>
                  </a:txBody>
                  <a:tcPr marL="90000" anchor="ctr"/>
                </a:tc>
                <a:extLst>
                  <a:ext uri="{0D108BD9-81ED-4DB2-BD59-A6C34878D82A}">
                    <a16:rowId xmlns:a16="http://schemas.microsoft.com/office/drawing/2014/main" val="1819982401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F08024F8-AD12-B74B-BF7E-C259A498FEFB}"/>
              </a:ext>
            </a:extLst>
          </p:cNvPr>
          <p:cNvSpPr txBox="1"/>
          <p:nvPr/>
        </p:nvSpPr>
        <p:spPr>
          <a:xfrm>
            <a:off x="769435" y="6199144"/>
            <a:ext cx="788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Ideal Spectrum(“REDCA”) = [0, 71, 156, 174, 285, 289, 400, 418, 503, 574]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0412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0B9D332-DD06-F348-B198-EF3EF10E57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Peptide Spectrum</a:t>
            </a:r>
            <a:endParaRPr lang="ru-RU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8024F8-AD12-B74B-BF7E-C259A498FEFB}"/>
              </a:ext>
            </a:extLst>
          </p:cNvPr>
          <p:cNvSpPr txBox="1"/>
          <p:nvPr/>
        </p:nvSpPr>
        <p:spPr>
          <a:xfrm>
            <a:off x="629254" y="1147641"/>
            <a:ext cx="788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Ideal Spectrum(“REDCA”) = [0, 71, 156, 174, 285, 289, 400, 418, 503, 574]</a:t>
            </a:r>
            <a:endParaRPr lang="ru-RU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BF3F474-47E3-B140-A91B-C03854627CF0}"/>
              </a:ext>
            </a:extLst>
          </p:cNvPr>
          <p:cNvSpPr/>
          <p:nvPr/>
        </p:nvSpPr>
        <p:spPr>
          <a:xfrm>
            <a:off x="513769" y="2255334"/>
            <a:ext cx="597636" cy="564530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0</a:t>
            </a:r>
            <a:endParaRPr lang="ru-RU" sz="120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72514A8-1D5A-514F-A697-7158D794B88E}"/>
              </a:ext>
            </a:extLst>
          </p:cNvPr>
          <p:cNvSpPr/>
          <p:nvPr/>
        </p:nvSpPr>
        <p:spPr>
          <a:xfrm>
            <a:off x="1301787" y="2256728"/>
            <a:ext cx="597637" cy="564530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71</a:t>
            </a:r>
            <a:endParaRPr lang="ru-RU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A450363-5056-7B42-BC2B-9CAAC50179A2}"/>
              </a:ext>
            </a:extLst>
          </p:cNvPr>
          <p:cNvSpPr/>
          <p:nvPr/>
        </p:nvSpPr>
        <p:spPr>
          <a:xfrm>
            <a:off x="2089806" y="2255333"/>
            <a:ext cx="597637" cy="56592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156</a:t>
            </a:r>
            <a:endParaRPr lang="ru-RU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3A8535B-A296-B14F-BD8A-DF8AD01DB625}"/>
              </a:ext>
            </a:extLst>
          </p:cNvPr>
          <p:cNvSpPr/>
          <p:nvPr/>
        </p:nvSpPr>
        <p:spPr>
          <a:xfrm>
            <a:off x="2877825" y="2255333"/>
            <a:ext cx="597637" cy="56592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174</a:t>
            </a:r>
            <a:endParaRPr lang="ru-RU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CC7CE29-37E8-3E48-93BD-06AAAF72B03F}"/>
              </a:ext>
            </a:extLst>
          </p:cNvPr>
          <p:cNvSpPr/>
          <p:nvPr/>
        </p:nvSpPr>
        <p:spPr>
          <a:xfrm>
            <a:off x="3665844" y="2255333"/>
            <a:ext cx="597637" cy="56592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285</a:t>
            </a:r>
            <a:endParaRPr lang="ru-RU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FEDA3A2-9109-0E4D-8144-70BF61C29BF1}"/>
              </a:ext>
            </a:extLst>
          </p:cNvPr>
          <p:cNvSpPr/>
          <p:nvPr/>
        </p:nvSpPr>
        <p:spPr>
          <a:xfrm>
            <a:off x="4453863" y="2255333"/>
            <a:ext cx="597637" cy="56592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289</a:t>
            </a:r>
            <a:endParaRPr lang="ru-RU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DCCBD4C-0788-BA46-9A21-1FB85BA0C46C}"/>
              </a:ext>
            </a:extLst>
          </p:cNvPr>
          <p:cNvSpPr/>
          <p:nvPr/>
        </p:nvSpPr>
        <p:spPr>
          <a:xfrm>
            <a:off x="5241882" y="2253939"/>
            <a:ext cx="597637" cy="56592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400</a:t>
            </a:r>
            <a:endParaRPr lang="ru-RU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C7EBB6A8-0462-0945-8C1D-CD0D3C054951}"/>
              </a:ext>
            </a:extLst>
          </p:cNvPr>
          <p:cNvSpPr/>
          <p:nvPr/>
        </p:nvSpPr>
        <p:spPr>
          <a:xfrm>
            <a:off x="6029901" y="2253939"/>
            <a:ext cx="597637" cy="56592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418</a:t>
            </a:r>
            <a:endParaRPr lang="ru-RU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DB4FDD0-C8FB-C44D-8DA5-267F6D196A5F}"/>
              </a:ext>
            </a:extLst>
          </p:cNvPr>
          <p:cNvSpPr/>
          <p:nvPr/>
        </p:nvSpPr>
        <p:spPr>
          <a:xfrm>
            <a:off x="6817920" y="2253939"/>
            <a:ext cx="597637" cy="56592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503</a:t>
            </a:r>
            <a:endParaRPr lang="ru-RU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DB100CE-816B-E14E-8570-6F2F0700CC73}"/>
              </a:ext>
            </a:extLst>
          </p:cNvPr>
          <p:cNvSpPr/>
          <p:nvPr/>
        </p:nvSpPr>
        <p:spPr>
          <a:xfrm>
            <a:off x="7605939" y="2253939"/>
            <a:ext cx="597637" cy="565925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574</a:t>
            </a:r>
            <a:endParaRPr lang="ru-RU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8CDFC57-0FC8-0F44-BCF5-D3DC7E1BB028}"/>
              </a:ext>
            </a:extLst>
          </p:cNvPr>
          <p:cNvCxnSpPr>
            <a:stCxn id="6" idx="6"/>
            <a:endCxn id="22" idx="2"/>
          </p:cNvCxnSpPr>
          <p:nvPr/>
        </p:nvCxnSpPr>
        <p:spPr>
          <a:xfrm>
            <a:off x="1111405" y="2537599"/>
            <a:ext cx="190382" cy="13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76394AEB-49FD-7946-8691-88613948F893}"/>
              </a:ext>
            </a:extLst>
          </p:cNvPr>
          <p:cNvCxnSpPr>
            <a:cxnSpLocks/>
            <a:stCxn id="29" idx="6"/>
            <a:endCxn id="30" idx="2"/>
          </p:cNvCxnSpPr>
          <p:nvPr/>
        </p:nvCxnSpPr>
        <p:spPr>
          <a:xfrm>
            <a:off x="7415557" y="2536902"/>
            <a:ext cx="19038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0214B519-7D1A-D74D-9B6A-7D823EB3039A}"/>
              </a:ext>
            </a:extLst>
          </p:cNvPr>
          <p:cNvCxnSpPr>
            <a:stCxn id="22" idx="4"/>
            <a:endCxn id="24" idx="4"/>
          </p:cNvCxnSpPr>
          <p:nvPr/>
        </p:nvCxnSpPr>
        <p:spPr>
          <a:xfrm rot="16200000" flipH="1">
            <a:off x="2388625" y="2033239"/>
            <a:ext cx="12700" cy="1576038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7" name="Curved Connector 36">
            <a:extLst>
              <a:ext uri="{FF2B5EF4-FFF2-40B4-BE49-F238E27FC236}">
                <a16:creationId xmlns:a16="http://schemas.microsoft.com/office/drawing/2014/main" id="{3DB2D1E8-FFCF-A747-94B6-297FD0879280}"/>
              </a:ext>
            </a:extLst>
          </p:cNvPr>
          <p:cNvCxnSpPr>
            <a:stCxn id="24" idx="4"/>
            <a:endCxn id="26" idx="4"/>
          </p:cNvCxnSpPr>
          <p:nvPr/>
        </p:nvCxnSpPr>
        <p:spPr>
          <a:xfrm rot="16200000" flipH="1">
            <a:off x="3964663" y="2033239"/>
            <a:ext cx="12700" cy="1576038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8C78A4FC-BCAA-9149-A4E0-C8A19F61752E}"/>
              </a:ext>
            </a:extLst>
          </p:cNvPr>
          <p:cNvCxnSpPr>
            <a:stCxn id="26" idx="4"/>
            <a:endCxn id="28" idx="4"/>
          </p:cNvCxnSpPr>
          <p:nvPr/>
        </p:nvCxnSpPr>
        <p:spPr>
          <a:xfrm rot="5400000" flipH="1" flipV="1">
            <a:off x="5540004" y="2032542"/>
            <a:ext cx="1394" cy="1576038"/>
          </a:xfrm>
          <a:prstGeom prst="curvedConnector3">
            <a:avLst>
              <a:gd name="adj1" fmla="val -16398852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CC66E346-57FC-984B-871B-5B4DEB927643}"/>
              </a:ext>
            </a:extLst>
          </p:cNvPr>
          <p:cNvCxnSpPr>
            <a:stCxn id="28" idx="4"/>
            <a:endCxn id="30" idx="4"/>
          </p:cNvCxnSpPr>
          <p:nvPr/>
        </p:nvCxnSpPr>
        <p:spPr>
          <a:xfrm rot="16200000" flipH="1">
            <a:off x="7116739" y="2031845"/>
            <a:ext cx="12700" cy="1576038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43" name="Curved Connector 42">
            <a:extLst>
              <a:ext uri="{FF2B5EF4-FFF2-40B4-BE49-F238E27FC236}">
                <a16:creationId xmlns:a16="http://schemas.microsoft.com/office/drawing/2014/main" id="{90683C82-E4BE-B64B-A285-6B91280D5C0A}"/>
              </a:ext>
            </a:extLst>
          </p:cNvPr>
          <p:cNvCxnSpPr>
            <a:stCxn id="6" idx="0"/>
            <a:endCxn id="23" idx="0"/>
          </p:cNvCxnSpPr>
          <p:nvPr/>
        </p:nvCxnSpPr>
        <p:spPr>
          <a:xfrm rot="5400000" flipH="1" flipV="1">
            <a:off x="1600606" y="1467315"/>
            <a:ext cx="1" cy="1576038"/>
          </a:xfrm>
          <a:prstGeom prst="curvedConnector3">
            <a:avLst>
              <a:gd name="adj1" fmla="val 22860100000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45" name="Curved Connector 44">
            <a:extLst>
              <a:ext uri="{FF2B5EF4-FFF2-40B4-BE49-F238E27FC236}">
                <a16:creationId xmlns:a16="http://schemas.microsoft.com/office/drawing/2014/main" id="{407187A7-58AA-1841-818E-24893FA4D439}"/>
              </a:ext>
            </a:extLst>
          </p:cNvPr>
          <p:cNvCxnSpPr>
            <a:stCxn id="23" idx="0"/>
            <a:endCxn id="25" idx="0"/>
          </p:cNvCxnSpPr>
          <p:nvPr/>
        </p:nvCxnSpPr>
        <p:spPr>
          <a:xfrm rot="5400000" flipH="1" flipV="1">
            <a:off x="3176644" y="1467314"/>
            <a:ext cx="12700" cy="1576038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47" name="Curved Connector 46">
            <a:extLst>
              <a:ext uri="{FF2B5EF4-FFF2-40B4-BE49-F238E27FC236}">
                <a16:creationId xmlns:a16="http://schemas.microsoft.com/office/drawing/2014/main" id="{F4AF8FA5-C91F-E241-8442-73D5827EBA20}"/>
              </a:ext>
            </a:extLst>
          </p:cNvPr>
          <p:cNvCxnSpPr>
            <a:stCxn id="25" idx="0"/>
            <a:endCxn id="27" idx="0"/>
          </p:cNvCxnSpPr>
          <p:nvPr/>
        </p:nvCxnSpPr>
        <p:spPr>
          <a:xfrm rot="5400000" flipH="1" flipV="1">
            <a:off x="4751985" y="1466617"/>
            <a:ext cx="1394" cy="1576038"/>
          </a:xfrm>
          <a:prstGeom prst="curvedConnector3">
            <a:avLst>
              <a:gd name="adj1" fmla="val 16498852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49" name="Curved Connector 48">
            <a:extLst>
              <a:ext uri="{FF2B5EF4-FFF2-40B4-BE49-F238E27FC236}">
                <a16:creationId xmlns:a16="http://schemas.microsoft.com/office/drawing/2014/main" id="{3A272CCB-C4AE-444F-94DC-971089162245}"/>
              </a:ext>
            </a:extLst>
          </p:cNvPr>
          <p:cNvCxnSpPr>
            <a:stCxn id="27" idx="0"/>
            <a:endCxn id="29" idx="0"/>
          </p:cNvCxnSpPr>
          <p:nvPr/>
        </p:nvCxnSpPr>
        <p:spPr>
          <a:xfrm rot="5400000" flipH="1" flipV="1">
            <a:off x="6328720" y="1465920"/>
            <a:ext cx="12700" cy="1576038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6A8A71B-7283-EE4F-9124-3A32681D89EA}"/>
              </a:ext>
            </a:extLst>
          </p:cNvPr>
          <p:cNvSpPr txBox="1"/>
          <p:nvPr/>
        </p:nvSpPr>
        <p:spPr>
          <a:xfrm>
            <a:off x="1037119" y="2654953"/>
            <a:ext cx="391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  <a:endParaRPr lang="ru-RU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DB2BDA5-8B4F-C54A-9795-CFE05C96B5B2}"/>
              </a:ext>
            </a:extLst>
          </p:cNvPr>
          <p:cNvSpPr txBox="1"/>
          <p:nvPr/>
        </p:nvSpPr>
        <p:spPr>
          <a:xfrm>
            <a:off x="2227362" y="3059668"/>
            <a:ext cx="322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  <a:endParaRPr lang="ru-RU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B230587-963D-0745-AB02-E9617552AAF9}"/>
              </a:ext>
            </a:extLst>
          </p:cNvPr>
          <p:cNvSpPr txBox="1"/>
          <p:nvPr/>
        </p:nvSpPr>
        <p:spPr>
          <a:xfrm>
            <a:off x="3803400" y="3070148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endParaRPr lang="ru-RU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E6CDCEC-655F-A640-AB40-22E8C65CE0F9}"/>
              </a:ext>
            </a:extLst>
          </p:cNvPr>
          <p:cNvSpPr txBox="1"/>
          <p:nvPr/>
        </p:nvSpPr>
        <p:spPr>
          <a:xfrm>
            <a:off x="5385789" y="307014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  <a:endParaRPr lang="ru-RU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82C4BBB-66F5-934B-9467-760BB9C42540}"/>
              </a:ext>
            </a:extLst>
          </p:cNvPr>
          <p:cNvSpPr txBox="1"/>
          <p:nvPr/>
        </p:nvSpPr>
        <p:spPr>
          <a:xfrm>
            <a:off x="6950546" y="3059668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</a:t>
            </a:r>
            <a:endParaRPr lang="ru-RU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5673FC2-C0DE-B549-A39D-1E1C6B4BD941}"/>
              </a:ext>
            </a:extLst>
          </p:cNvPr>
          <p:cNvSpPr txBox="1"/>
          <p:nvPr/>
        </p:nvSpPr>
        <p:spPr>
          <a:xfrm>
            <a:off x="7358813" y="2062923"/>
            <a:ext cx="322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  <a:endParaRPr lang="ru-RU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E23A1F6-A26A-0041-AB8A-4CE997E888EC}"/>
              </a:ext>
            </a:extLst>
          </p:cNvPr>
          <p:cNvSpPr txBox="1"/>
          <p:nvPr/>
        </p:nvSpPr>
        <p:spPr>
          <a:xfrm>
            <a:off x="1447297" y="1636252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</a:t>
            </a:r>
            <a:endParaRPr lang="ru-RU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4A97B67-E627-7644-9CD3-4C12904DBFE2}"/>
              </a:ext>
            </a:extLst>
          </p:cNvPr>
          <p:cNvSpPr txBox="1"/>
          <p:nvPr/>
        </p:nvSpPr>
        <p:spPr>
          <a:xfrm>
            <a:off x="3011374" y="1636252"/>
            <a:ext cx="319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  <a:endParaRPr lang="ru-RU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85EDE2E-7269-3B42-B67F-178DFF43B8C6}"/>
              </a:ext>
            </a:extLst>
          </p:cNvPr>
          <p:cNvSpPr txBox="1"/>
          <p:nvPr/>
        </p:nvSpPr>
        <p:spPr>
          <a:xfrm>
            <a:off x="4572000" y="1642067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endParaRPr lang="ru-RU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FDC6F274-471E-C34F-B451-CD2748B65C72}"/>
              </a:ext>
            </a:extLst>
          </p:cNvPr>
          <p:cNvSpPr txBox="1"/>
          <p:nvPr/>
        </p:nvSpPr>
        <p:spPr>
          <a:xfrm>
            <a:off x="6173808" y="1675834"/>
            <a:ext cx="322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  <a:endParaRPr lang="ru-RU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5385051-DA9B-FA42-B89A-4F7BD44819D7}"/>
              </a:ext>
            </a:extLst>
          </p:cNvPr>
          <p:cNvSpPr txBox="1"/>
          <p:nvPr/>
        </p:nvSpPr>
        <p:spPr>
          <a:xfrm>
            <a:off x="629254" y="3957844"/>
            <a:ext cx="7100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Ideal Spectrum(?) = [0, 57, 114, 128, 215, 229, 316, 330, 387, 444]</a:t>
            </a:r>
            <a:endParaRPr lang="ru-RU" dirty="0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46AB0D19-DB60-F146-BE27-02D6DC6A4715}"/>
              </a:ext>
            </a:extLst>
          </p:cNvPr>
          <p:cNvSpPr/>
          <p:nvPr/>
        </p:nvSpPr>
        <p:spPr>
          <a:xfrm>
            <a:off x="512316" y="5463762"/>
            <a:ext cx="597636" cy="564530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0</a:t>
            </a:r>
            <a:endParaRPr lang="ru-RU" sz="1200" dirty="0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2FEE6D8E-0B88-CE44-A21E-F6673F991CD9}"/>
              </a:ext>
            </a:extLst>
          </p:cNvPr>
          <p:cNvSpPr/>
          <p:nvPr/>
        </p:nvSpPr>
        <p:spPr>
          <a:xfrm>
            <a:off x="1301787" y="5466911"/>
            <a:ext cx="597636" cy="564530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57</a:t>
            </a:r>
            <a:endParaRPr lang="ru-RU" sz="1200" dirty="0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6061C32D-2D8B-AB49-B2FD-731CE2C96E80}"/>
              </a:ext>
            </a:extLst>
          </p:cNvPr>
          <p:cNvSpPr/>
          <p:nvPr/>
        </p:nvSpPr>
        <p:spPr>
          <a:xfrm>
            <a:off x="2096157" y="5478062"/>
            <a:ext cx="597636" cy="564530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114</a:t>
            </a:r>
            <a:endParaRPr lang="ru-RU" sz="1200" dirty="0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DCF1924A-A109-F241-B86A-264055CDCB4A}"/>
              </a:ext>
            </a:extLst>
          </p:cNvPr>
          <p:cNvSpPr/>
          <p:nvPr/>
        </p:nvSpPr>
        <p:spPr>
          <a:xfrm>
            <a:off x="2889715" y="5478062"/>
            <a:ext cx="597636" cy="564530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128</a:t>
            </a:r>
            <a:endParaRPr lang="ru-RU" sz="1200" dirty="0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732D32ED-094C-5B48-8A75-6E601B138DE6}"/>
              </a:ext>
            </a:extLst>
          </p:cNvPr>
          <p:cNvSpPr/>
          <p:nvPr/>
        </p:nvSpPr>
        <p:spPr>
          <a:xfrm>
            <a:off x="3687718" y="5478062"/>
            <a:ext cx="597636" cy="564530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215</a:t>
            </a:r>
            <a:endParaRPr lang="ru-RU" sz="1200" dirty="0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E96DEBCC-0D04-4343-9E3A-C8A06E393B05}"/>
              </a:ext>
            </a:extLst>
          </p:cNvPr>
          <p:cNvSpPr/>
          <p:nvPr/>
        </p:nvSpPr>
        <p:spPr>
          <a:xfrm>
            <a:off x="4484663" y="5478062"/>
            <a:ext cx="597636" cy="564530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229</a:t>
            </a:r>
            <a:endParaRPr lang="ru-RU" sz="1200" dirty="0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9C9F7FC2-6E5F-2443-8038-3C66F4750682}"/>
              </a:ext>
            </a:extLst>
          </p:cNvPr>
          <p:cNvSpPr/>
          <p:nvPr/>
        </p:nvSpPr>
        <p:spPr>
          <a:xfrm>
            <a:off x="5248233" y="5478062"/>
            <a:ext cx="597636" cy="564530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316</a:t>
            </a:r>
            <a:endParaRPr lang="ru-RU" sz="1200" dirty="0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936174D3-AEB6-514F-98EF-8CA717B8CB95}"/>
              </a:ext>
            </a:extLst>
          </p:cNvPr>
          <p:cNvSpPr/>
          <p:nvPr/>
        </p:nvSpPr>
        <p:spPr>
          <a:xfrm>
            <a:off x="6047817" y="5478062"/>
            <a:ext cx="597636" cy="564530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330</a:t>
            </a:r>
            <a:endParaRPr lang="ru-RU" sz="1200" dirty="0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AD9B89C1-0329-4141-AE54-B4D9B4A87311}"/>
              </a:ext>
            </a:extLst>
          </p:cNvPr>
          <p:cNvSpPr/>
          <p:nvPr/>
        </p:nvSpPr>
        <p:spPr>
          <a:xfrm>
            <a:off x="6847401" y="5478062"/>
            <a:ext cx="597636" cy="564530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387</a:t>
            </a:r>
            <a:endParaRPr lang="ru-RU" sz="1200" dirty="0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358E18B7-60AF-ED40-9225-D0ED6409CFD9}"/>
              </a:ext>
            </a:extLst>
          </p:cNvPr>
          <p:cNvSpPr/>
          <p:nvPr/>
        </p:nvSpPr>
        <p:spPr>
          <a:xfrm>
            <a:off x="7646985" y="5478062"/>
            <a:ext cx="597636" cy="564530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444</a:t>
            </a:r>
            <a:endParaRPr lang="ru-RU" sz="1200" dirty="0"/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5D260811-1090-E84C-B1FC-E7CABE96D1DA}"/>
              </a:ext>
            </a:extLst>
          </p:cNvPr>
          <p:cNvCxnSpPr>
            <a:stCxn id="82" idx="6"/>
            <a:endCxn id="83" idx="2"/>
          </p:cNvCxnSpPr>
          <p:nvPr/>
        </p:nvCxnSpPr>
        <p:spPr>
          <a:xfrm>
            <a:off x="1109952" y="5746027"/>
            <a:ext cx="191835" cy="314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32AB422C-D3F1-3640-A24F-6E55E5A3DD9B}"/>
              </a:ext>
            </a:extLst>
          </p:cNvPr>
          <p:cNvCxnSpPr>
            <a:stCxn id="83" idx="6"/>
            <a:endCxn id="84" idx="2"/>
          </p:cNvCxnSpPr>
          <p:nvPr/>
        </p:nvCxnSpPr>
        <p:spPr>
          <a:xfrm>
            <a:off x="1899423" y="5749176"/>
            <a:ext cx="196734" cy="1115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6C10C435-EC91-ED4F-B917-24A4D5A8A1B9}"/>
              </a:ext>
            </a:extLst>
          </p:cNvPr>
          <p:cNvCxnSpPr>
            <a:stCxn id="85" idx="6"/>
            <a:endCxn id="86" idx="2"/>
          </p:cNvCxnSpPr>
          <p:nvPr/>
        </p:nvCxnSpPr>
        <p:spPr>
          <a:xfrm>
            <a:off x="3487351" y="5760327"/>
            <a:ext cx="20036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46C1F354-E1BE-2F46-B01D-26E0F3F8CB3D}"/>
              </a:ext>
            </a:extLst>
          </p:cNvPr>
          <p:cNvCxnSpPr>
            <a:stCxn id="87" idx="6"/>
            <a:endCxn id="88" idx="2"/>
          </p:cNvCxnSpPr>
          <p:nvPr/>
        </p:nvCxnSpPr>
        <p:spPr>
          <a:xfrm>
            <a:off x="5082299" y="5760327"/>
            <a:ext cx="16593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449E0FEA-D796-4849-9040-A66747363C39}"/>
              </a:ext>
            </a:extLst>
          </p:cNvPr>
          <p:cNvCxnSpPr>
            <a:stCxn id="89" idx="6"/>
            <a:endCxn id="90" idx="2"/>
          </p:cNvCxnSpPr>
          <p:nvPr/>
        </p:nvCxnSpPr>
        <p:spPr>
          <a:xfrm>
            <a:off x="6645453" y="5760327"/>
            <a:ext cx="20194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3F7D7D8D-CC5F-3041-AA7B-A9F66BF5BD00}"/>
              </a:ext>
            </a:extLst>
          </p:cNvPr>
          <p:cNvCxnSpPr>
            <a:stCxn id="90" idx="6"/>
            <a:endCxn id="91" idx="2"/>
          </p:cNvCxnSpPr>
          <p:nvPr/>
        </p:nvCxnSpPr>
        <p:spPr>
          <a:xfrm>
            <a:off x="7445037" y="5760327"/>
            <a:ext cx="20194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5" name="Curved Connector 104">
            <a:extLst>
              <a:ext uri="{FF2B5EF4-FFF2-40B4-BE49-F238E27FC236}">
                <a16:creationId xmlns:a16="http://schemas.microsoft.com/office/drawing/2014/main" id="{1970B352-A29F-C24F-B4AB-20B05EFD57BF}"/>
              </a:ext>
            </a:extLst>
          </p:cNvPr>
          <p:cNvCxnSpPr>
            <a:stCxn id="82" idx="4"/>
            <a:endCxn id="85" idx="4"/>
          </p:cNvCxnSpPr>
          <p:nvPr/>
        </p:nvCxnSpPr>
        <p:spPr>
          <a:xfrm rot="16200000" flipH="1">
            <a:off x="1992683" y="4846742"/>
            <a:ext cx="14300" cy="2377399"/>
          </a:xfrm>
          <a:prstGeom prst="curvedConnector3">
            <a:avLst>
              <a:gd name="adj1" fmla="val 1698601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7" name="Curved Connector 106">
            <a:extLst>
              <a:ext uri="{FF2B5EF4-FFF2-40B4-BE49-F238E27FC236}">
                <a16:creationId xmlns:a16="http://schemas.microsoft.com/office/drawing/2014/main" id="{3F832347-72D9-9941-B38C-8B6BF258F806}"/>
              </a:ext>
            </a:extLst>
          </p:cNvPr>
          <p:cNvCxnSpPr>
            <a:stCxn id="84" idx="4"/>
            <a:endCxn id="87" idx="4"/>
          </p:cNvCxnSpPr>
          <p:nvPr/>
        </p:nvCxnSpPr>
        <p:spPr>
          <a:xfrm rot="16200000" flipH="1">
            <a:off x="3589228" y="4848339"/>
            <a:ext cx="12700" cy="2388506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09" name="Curved Connector 108">
            <a:extLst>
              <a:ext uri="{FF2B5EF4-FFF2-40B4-BE49-F238E27FC236}">
                <a16:creationId xmlns:a16="http://schemas.microsoft.com/office/drawing/2014/main" id="{0B8E6587-E5DE-5241-95EF-8E84F4989E6E}"/>
              </a:ext>
            </a:extLst>
          </p:cNvPr>
          <p:cNvCxnSpPr>
            <a:stCxn id="86" idx="4"/>
            <a:endCxn id="89" idx="4"/>
          </p:cNvCxnSpPr>
          <p:nvPr/>
        </p:nvCxnSpPr>
        <p:spPr>
          <a:xfrm rot="16200000" flipH="1">
            <a:off x="5166585" y="4862542"/>
            <a:ext cx="12700" cy="2360099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1" name="Curved Connector 110">
            <a:extLst>
              <a:ext uri="{FF2B5EF4-FFF2-40B4-BE49-F238E27FC236}">
                <a16:creationId xmlns:a16="http://schemas.microsoft.com/office/drawing/2014/main" id="{CE783EA1-D0C0-C046-A0BA-9617B5332036}"/>
              </a:ext>
            </a:extLst>
          </p:cNvPr>
          <p:cNvCxnSpPr>
            <a:stCxn id="88" idx="4"/>
            <a:endCxn id="91" idx="4"/>
          </p:cNvCxnSpPr>
          <p:nvPr/>
        </p:nvCxnSpPr>
        <p:spPr>
          <a:xfrm rot="16200000" flipH="1">
            <a:off x="6746427" y="4843216"/>
            <a:ext cx="12700" cy="2398752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3" name="Curved Connector 112">
            <a:extLst>
              <a:ext uri="{FF2B5EF4-FFF2-40B4-BE49-F238E27FC236}">
                <a16:creationId xmlns:a16="http://schemas.microsoft.com/office/drawing/2014/main" id="{8636F223-9C7E-8647-BFE4-BB3FA9CA1985}"/>
              </a:ext>
            </a:extLst>
          </p:cNvPr>
          <p:cNvCxnSpPr>
            <a:stCxn id="82" idx="0"/>
            <a:endCxn id="84" idx="0"/>
          </p:cNvCxnSpPr>
          <p:nvPr/>
        </p:nvCxnSpPr>
        <p:spPr>
          <a:xfrm rot="16200000" flipH="1">
            <a:off x="1595904" y="4678992"/>
            <a:ext cx="14300" cy="1583841"/>
          </a:xfrm>
          <a:prstGeom prst="curvedConnector3">
            <a:avLst>
              <a:gd name="adj1" fmla="val -1598601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7" name="Curved Connector 116">
            <a:extLst>
              <a:ext uri="{FF2B5EF4-FFF2-40B4-BE49-F238E27FC236}">
                <a16:creationId xmlns:a16="http://schemas.microsoft.com/office/drawing/2014/main" id="{283EEA93-76DB-DA47-8259-96CADBE3FF0E}"/>
              </a:ext>
            </a:extLst>
          </p:cNvPr>
          <p:cNvCxnSpPr>
            <a:stCxn id="83" idx="0"/>
            <a:endCxn id="85" idx="0"/>
          </p:cNvCxnSpPr>
          <p:nvPr/>
        </p:nvCxnSpPr>
        <p:spPr>
          <a:xfrm rot="16200000" flipH="1">
            <a:off x="2388993" y="4678522"/>
            <a:ext cx="11151" cy="1587928"/>
          </a:xfrm>
          <a:prstGeom prst="curvedConnector3">
            <a:avLst>
              <a:gd name="adj1" fmla="val -2050040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9" name="Curved Connector 118">
            <a:extLst>
              <a:ext uri="{FF2B5EF4-FFF2-40B4-BE49-F238E27FC236}">
                <a16:creationId xmlns:a16="http://schemas.microsoft.com/office/drawing/2014/main" id="{C2F8BCD2-4947-5643-B597-5AA4D582A027}"/>
              </a:ext>
            </a:extLst>
          </p:cNvPr>
          <p:cNvCxnSpPr>
            <a:stCxn id="84" idx="0"/>
            <a:endCxn id="86" idx="0"/>
          </p:cNvCxnSpPr>
          <p:nvPr/>
        </p:nvCxnSpPr>
        <p:spPr>
          <a:xfrm rot="5400000" flipH="1" flipV="1">
            <a:off x="3190755" y="4682282"/>
            <a:ext cx="12700" cy="1591561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23" name="Curved Connector 122">
            <a:extLst>
              <a:ext uri="{FF2B5EF4-FFF2-40B4-BE49-F238E27FC236}">
                <a16:creationId xmlns:a16="http://schemas.microsoft.com/office/drawing/2014/main" id="{C3179AB6-4C09-1446-A1FC-03D6206F83AE}"/>
              </a:ext>
            </a:extLst>
          </p:cNvPr>
          <p:cNvCxnSpPr>
            <a:stCxn id="85" idx="0"/>
            <a:endCxn id="87" idx="0"/>
          </p:cNvCxnSpPr>
          <p:nvPr/>
        </p:nvCxnSpPr>
        <p:spPr>
          <a:xfrm rot="5400000" flipH="1" flipV="1">
            <a:off x="3986007" y="4680588"/>
            <a:ext cx="12700" cy="1594948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27" name="Curved Connector 126">
            <a:extLst>
              <a:ext uri="{FF2B5EF4-FFF2-40B4-BE49-F238E27FC236}">
                <a16:creationId xmlns:a16="http://schemas.microsoft.com/office/drawing/2014/main" id="{B121ABA5-5245-6947-9AD0-24BD5A15FA9C}"/>
              </a:ext>
            </a:extLst>
          </p:cNvPr>
          <p:cNvCxnSpPr>
            <a:stCxn id="86" idx="0"/>
            <a:endCxn id="88" idx="0"/>
          </p:cNvCxnSpPr>
          <p:nvPr/>
        </p:nvCxnSpPr>
        <p:spPr>
          <a:xfrm rot="5400000" flipH="1" flipV="1">
            <a:off x="4766793" y="4697805"/>
            <a:ext cx="12700" cy="1560515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29" name="Curved Connector 128">
            <a:extLst>
              <a:ext uri="{FF2B5EF4-FFF2-40B4-BE49-F238E27FC236}">
                <a16:creationId xmlns:a16="http://schemas.microsoft.com/office/drawing/2014/main" id="{A9891737-CAF8-584B-BE6E-FFE7296BA92D}"/>
              </a:ext>
            </a:extLst>
          </p:cNvPr>
          <p:cNvCxnSpPr>
            <a:stCxn id="87" idx="0"/>
            <a:endCxn id="89" idx="0"/>
          </p:cNvCxnSpPr>
          <p:nvPr/>
        </p:nvCxnSpPr>
        <p:spPr>
          <a:xfrm rot="5400000" flipH="1" flipV="1">
            <a:off x="5565058" y="4696485"/>
            <a:ext cx="12700" cy="1563154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31" name="Curved Connector 130">
            <a:extLst>
              <a:ext uri="{FF2B5EF4-FFF2-40B4-BE49-F238E27FC236}">
                <a16:creationId xmlns:a16="http://schemas.microsoft.com/office/drawing/2014/main" id="{B6576D9F-2479-574E-9C65-1D5E69207884}"/>
              </a:ext>
            </a:extLst>
          </p:cNvPr>
          <p:cNvCxnSpPr>
            <a:stCxn id="88" idx="0"/>
            <a:endCxn id="90" idx="0"/>
          </p:cNvCxnSpPr>
          <p:nvPr/>
        </p:nvCxnSpPr>
        <p:spPr>
          <a:xfrm rot="5400000" flipH="1" flipV="1">
            <a:off x="6346635" y="4678478"/>
            <a:ext cx="12700" cy="1599168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33" name="Curved Connector 132">
            <a:extLst>
              <a:ext uri="{FF2B5EF4-FFF2-40B4-BE49-F238E27FC236}">
                <a16:creationId xmlns:a16="http://schemas.microsoft.com/office/drawing/2014/main" id="{D5FC1413-092C-3D44-838E-F8DF592A8FCE}"/>
              </a:ext>
            </a:extLst>
          </p:cNvPr>
          <p:cNvCxnSpPr>
            <a:stCxn id="89" idx="0"/>
            <a:endCxn id="91" idx="0"/>
          </p:cNvCxnSpPr>
          <p:nvPr/>
        </p:nvCxnSpPr>
        <p:spPr>
          <a:xfrm rot="5400000" flipH="1" flipV="1">
            <a:off x="7146219" y="4678478"/>
            <a:ext cx="12700" cy="1599168"/>
          </a:xfrm>
          <a:prstGeom prst="curvedConnector3">
            <a:avLst>
              <a:gd name="adj1" fmla="val 1800000"/>
            </a:avLst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34" name="TextBox 133">
            <a:extLst>
              <a:ext uri="{FF2B5EF4-FFF2-40B4-BE49-F238E27FC236}">
                <a16:creationId xmlns:a16="http://schemas.microsoft.com/office/drawing/2014/main" id="{23836602-13E7-D54E-BA42-B8FE0AA3A2A7}"/>
              </a:ext>
            </a:extLst>
          </p:cNvPr>
          <p:cNvSpPr txBox="1"/>
          <p:nvPr/>
        </p:nvSpPr>
        <p:spPr>
          <a:xfrm>
            <a:off x="1501122" y="6318507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K/Q</a:t>
            </a:r>
            <a:endParaRPr lang="ru-RU" dirty="0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4BEB5EFB-58E7-924A-B2E5-F76DA1A17561}"/>
              </a:ext>
            </a:extLst>
          </p:cNvPr>
          <p:cNvSpPr txBox="1"/>
          <p:nvPr/>
        </p:nvSpPr>
        <p:spPr>
          <a:xfrm>
            <a:off x="6521703" y="6318507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K/Q</a:t>
            </a:r>
            <a:endParaRPr lang="ru-RU" dirty="0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61F3032D-21D0-5446-BB50-D0037E13D1A5}"/>
              </a:ext>
            </a:extLst>
          </p:cNvPr>
          <p:cNvSpPr txBox="1"/>
          <p:nvPr/>
        </p:nvSpPr>
        <p:spPr>
          <a:xfrm>
            <a:off x="3361988" y="6319982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endParaRPr lang="ru-RU" dirty="0"/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ACF5E76C-413D-D24B-96D0-4FCCA1A7A270}"/>
              </a:ext>
            </a:extLst>
          </p:cNvPr>
          <p:cNvSpPr txBox="1"/>
          <p:nvPr/>
        </p:nvSpPr>
        <p:spPr>
          <a:xfrm>
            <a:off x="5010070" y="6337527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endParaRPr lang="ru-RU" dirty="0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8FC7174B-DAF4-1B4F-924D-76561CC04DC3}"/>
              </a:ext>
            </a:extLst>
          </p:cNvPr>
          <p:cNvSpPr txBox="1"/>
          <p:nvPr/>
        </p:nvSpPr>
        <p:spPr>
          <a:xfrm>
            <a:off x="1338257" y="4893150"/>
            <a:ext cx="332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  <a:endParaRPr lang="ru-RU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9ADBC479-F538-564A-9DD3-C488FAE167C0}"/>
              </a:ext>
            </a:extLst>
          </p:cNvPr>
          <p:cNvSpPr txBox="1"/>
          <p:nvPr/>
        </p:nvSpPr>
        <p:spPr>
          <a:xfrm>
            <a:off x="2227362" y="4880454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  <a:endParaRPr lang="ru-RU" dirty="0"/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CE527438-4941-304D-BE94-EF92AD6C3C38}"/>
              </a:ext>
            </a:extLst>
          </p:cNvPr>
          <p:cNvSpPr txBox="1"/>
          <p:nvPr/>
        </p:nvSpPr>
        <p:spPr>
          <a:xfrm>
            <a:off x="3032018" y="4902775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</a:t>
            </a:r>
            <a:endParaRPr lang="ru-RU" dirty="0"/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76CEBDE6-2FE7-F741-A0A7-956C5A2F35C2}"/>
              </a:ext>
            </a:extLst>
          </p:cNvPr>
          <p:cNvSpPr txBox="1"/>
          <p:nvPr/>
        </p:nvSpPr>
        <p:spPr>
          <a:xfrm>
            <a:off x="3750244" y="4902775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</a:t>
            </a:r>
            <a:endParaRPr lang="ru-RU" dirty="0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E89D2027-1B68-7141-8C8A-F53075A78C51}"/>
              </a:ext>
            </a:extLst>
          </p:cNvPr>
          <p:cNvSpPr txBox="1"/>
          <p:nvPr/>
        </p:nvSpPr>
        <p:spPr>
          <a:xfrm>
            <a:off x="4593022" y="4891403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</a:t>
            </a:r>
            <a:endParaRPr lang="ru-RU" dirty="0"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59E34DB4-5A97-0D44-9625-CABF07FAA236}"/>
              </a:ext>
            </a:extLst>
          </p:cNvPr>
          <p:cNvSpPr txBox="1"/>
          <p:nvPr/>
        </p:nvSpPr>
        <p:spPr>
          <a:xfrm>
            <a:off x="5399620" y="4891403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</a:t>
            </a:r>
            <a:endParaRPr lang="ru-RU" dirty="0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FB5C1475-3935-664D-A624-17E6A8FA9F40}"/>
              </a:ext>
            </a:extLst>
          </p:cNvPr>
          <p:cNvSpPr txBox="1"/>
          <p:nvPr/>
        </p:nvSpPr>
        <p:spPr>
          <a:xfrm>
            <a:off x="6206218" y="4889376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  <a:endParaRPr lang="ru-RU" dirty="0"/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31868790-1624-7D48-827E-5B41BF01B39A}"/>
              </a:ext>
            </a:extLst>
          </p:cNvPr>
          <p:cNvSpPr txBox="1"/>
          <p:nvPr/>
        </p:nvSpPr>
        <p:spPr>
          <a:xfrm>
            <a:off x="7083415" y="4882106"/>
            <a:ext cx="332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  <a:endParaRPr lang="ru-RU" dirty="0"/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133F5B39-2770-784A-B2D7-A0D21F45A426}"/>
              </a:ext>
            </a:extLst>
          </p:cNvPr>
          <p:cNvSpPr txBox="1"/>
          <p:nvPr/>
        </p:nvSpPr>
        <p:spPr>
          <a:xfrm>
            <a:off x="1028180" y="5383845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</a:t>
            </a:r>
            <a:endParaRPr lang="ru-RU" dirty="0"/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54C2F5AA-48C5-3343-A463-838C044B3BD6}"/>
              </a:ext>
            </a:extLst>
          </p:cNvPr>
          <p:cNvSpPr txBox="1"/>
          <p:nvPr/>
        </p:nvSpPr>
        <p:spPr>
          <a:xfrm>
            <a:off x="1832773" y="5390995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</a:t>
            </a:r>
            <a:endParaRPr lang="ru-RU" dirty="0"/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C753E6E4-9A83-7B49-B467-4942F42ADEAA}"/>
              </a:ext>
            </a:extLst>
          </p:cNvPr>
          <p:cNvSpPr txBox="1"/>
          <p:nvPr/>
        </p:nvSpPr>
        <p:spPr>
          <a:xfrm>
            <a:off x="3421278" y="5410133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  <a:endParaRPr lang="ru-RU" dirty="0"/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4F3B773F-3F60-4C48-9A64-3CCA7A14651A}"/>
              </a:ext>
            </a:extLst>
          </p:cNvPr>
          <p:cNvSpPr txBox="1"/>
          <p:nvPr/>
        </p:nvSpPr>
        <p:spPr>
          <a:xfrm>
            <a:off x="5026120" y="5408894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  <a:endParaRPr lang="ru-RU" dirty="0"/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EB2F0488-4D96-604A-B2A5-A74ABE5102E1}"/>
              </a:ext>
            </a:extLst>
          </p:cNvPr>
          <p:cNvSpPr txBox="1"/>
          <p:nvPr/>
        </p:nvSpPr>
        <p:spPr>
          <a:xfrm>
            <a:off x="6590033" y="5396540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</a:t>
            </a:r>
            <a:endParaRPr lang="ru-RU" dirty="0"/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6FBDBFC2-214A-8D4E-8319-61E30B1A415D}"/>
              </a:ext>
            </a:extLst>
          </p:cNvPr>
          <p:cNvSpPr txBox="1"/>
          <p:nvPr/>
        </p:nvSpPr>
        <p:spPr>
          <a:xfrm>
            <a:off x="7355386" y="5344097"/>
            <a:ext cx="340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85312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0B9D332-DD06-F348-B198-EF3EF10E57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Real Spectrum Analysis</a:t>
            </a:r>
            <a:endParaRPr lang="ru-RU" dirty="0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4BEB5EFB-58E7-924A-B2E5-F76DA1A17561}"/>
              </a:ext>
            </a:extLst>
          </p:cNvPr>
          <p:cNvSpPr txBox="1"/>
          <p:nvPr/>
        </p:nvSpPr>
        <p:spPr>
          <a:xfrm>
            <a:off x="6521703" y="6318507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K/Q</a:t>
            </a:r>
            <a:endParaRPr lang="ru-RU" dirty="0"/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ACF5E76C-413D-D24B-96D0-4FCCA1A7A270}"/>
              </a:ext>
            </a:extLst>
          </p:cNvPr>
          <p:cNvSpPr txBox="1"/>
          <p:nvPr/>
        </p:nvSpPr>
        <p:spPr>
          <a:xfrm>
            <a:off x="5010070" y="6337527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577571-B9C7-7D47-A77F-77D50FE9A0AA}"/>
              </a:ext>
            </a:extLst>
          </p:cNvPr>
          <p:cNvSpPr txBox="1"/>
          <p:nvPr/>
        </p:nvSpPr>
        <p:spPr>
          <a:xfrm>
            <a:off x="302236" y="1337912"/>
            <a:ext cx="358784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Not all fragments are present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False masses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Different intensities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Ions modification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DA2306-C188-4849-B77E-E76EA3567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3931" y="1158126"/>
            <a:ext cx="4443253" cy="552008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0F9C0B9-DA4D-5844-A55A-BF9989186E8F}"/>
              </a:ext>
            </a:extLst>
          </p:cNvPr>
          <p:cNvSpPr txBox="1"/>
          <p:nvPr/>
        </p:nvSpPr>
        <p:spPr>
          <a:xfrm>
            <a:off x="302397" y="6631502"/>
            <a:ext cx="717536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>
                <a:solidFill>
                  <a:schemeClr val="accent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https://www.researchgate.net/figure/Mistranslated-A-pernix-proteins-Total-protein-mass-spectrometry-spectra-with_fig1_286636933</a:t>
            </a:r>
            <a:endParaRPr lang="ru-RU" sz="9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8480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0B9D332-DD06-F348-B198-EF3EF10E57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 </a:t>
            </a:r>
            <a:r>
              <a:rPr lang="en-US" dirty="0"/>
              <a:t>Peptide Scoring</a:t>
            </a:r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35BB69-DDD8-8A44-A234-40C1B23CDDC6}"/>
              </a:ext>
            </a:extLst>
          </p:cNvPr>
          <p:cNvSpPr/>
          <p:nvPr/>
        </p:nvSpPr>
        <p:spPr>
          <a:xfrm>
            <a:off x="202131" y="1126156"/>
            <a:ext cx="837397" cy="111252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X</a:t>
            </a:r>
          </a:p>
          <a:p>
            <a:pPr algn="ctr"/>
            <a:r>
              <a:rPr lang="en-US" dirty="0"/>
              <a:t>4</a:t>
            </a:r>
            <a:endParaRPr lang="ru-RU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F21540-D484-F849-8D78-788BF981ECBC}"/>
              </a:ext>
            </a:extLst>
          </p:cNvPr>
          <p:cNvSpPr/>
          <p:nvPr/>
        </p:nvSpPr>
        <p:spPr>
          <a:xfrm>
            <a:off x="1260910" y="1126156"/>
            <a:ext cx="837397" cy="1112519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Y</a:t>
            </a:r>
          </a:p>
          <a:p>
            <a:pPr algn="ctr"/>
            <a:r>
              <a:rPr lang="en-US" dirty="0"/>
              <a:t>5</a:t>
            </a:r>
            <a:endParaRPr lang="ru-RU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B256C4B-0BBD-A846-9506-A6BECBA100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2389761"/>
              </p:ext>
            </p:extLst>
          </p:nvPr>
        </p:nvGraphicFramePr>
        <p:xfrm>
          <a:off x="2454442" y="1126157"/>
          <a:ext cx="6096000" cy="111252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414517112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99242363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92235316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58805010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94707746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6291609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AA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167957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Prefix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270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Suffix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7328685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511C6EA-8221-A14A-8FDA-89D4BB25BB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3502115"/>
              </p:ext>
            </p:extLst>
          </p:nvPr>
        </p:nvGraphicFramePr>
        <p:xfrm>
          <a:off x="202130" y="2927416"/>
          <a:ext cx="8720501" cy="74168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23247">
                  <a:extLst>
                    <a:ext uri="{9D8B030D-6E8A-4147-A177-3AD203B41FA5}">
                      <a16:colId xmlns:a16="http://schemas.microsoft.com/office/drawing/2014/main" val="528163348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2317520771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2675891501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551550385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3482248192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2383604116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2943660939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3488582789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2330451304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1739668468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2749121725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4006353735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3014959558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2168017780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833227440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1170163801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4244560921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3141706171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3352869995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122152741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1036374523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854999698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11326359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Mass</a:t>
                      </a:r>
                      <a:endParaRPr lang="ru-RU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4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8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9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10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11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12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13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14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15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16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17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18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19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20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21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22</a:t>
                      </a:r>
                      <a:endParaRPr lang="ru-RU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05956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Intensity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3</a:t>
                      </a:r>
                      <a:endParaRPr lang="ru-RU" sz="900" dirty="0"/>
                    </a:p>
                  </a:txBody>
                  <a:tcPr anchor="ctr">
                    <a:gradFill>
                      <a:gsLst>
                        <a:gs pos="95996">
                          <a:srgbClr val="FF0000"/>
                        </a:gs>
                        <a:gs pos="48000">
                          <a:srgbClr val="9AB15A"/>
                        </a:gs>
                        <a:gs pos="0">
                          <a:schemeClr val="accent4">
                            <a:lumMod val="67000"/>
                          </a:schemeClr>
                        </a:gs>
                        <a:gs pos="48000">
                          <a:schemeClr val="accent4">
                            <a:lumMod val="97000"/>
                            <a:lumOff val="3000"/>
                          </a:schemeClr>
                        </a:gs>
                        <a:gs pos="100000">
                          <a:schemeClr val="accent4">
                            <a:lumMod val="60000"/>
                            <a:lumOff val="40000"/>
                          </a:schemeClr>
                        </a:gs>
                      </a:gsLst>
                      <a:lin ang="135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8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7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</a:t>
                      </a:r>
                      <a:endParaRPr lang="ru-RU" sz="9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100</a:t>
                      </a:r>
                      <a:endParaRPr lang="ru-RU" sz="900" dirty="0"/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4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3</a:t>
                      </a:r>
                      <a:endParaRPr lang="ru-RU" sz="900" dirty="0"/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500</a:t>
                      </a:r>
                      <a:endParaRPr lang="ru-RU" sz="900" dirty="0"/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3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9</a:t>
                      </a:r>
                      <a:endParaRPr lang="ru-RU" sz="900" dirty="0"/>
                    </a:p>
                  </a:txBody>
                  <a:tcPr anchor="ctr">
                    <a:gradFill>
                      <a:gsLst>
                        <a:gs pos="95996">
                          <a:srgbClr val="FF0000"/>
                        </a:gs>
                        <a:gs pos="48000">
                          <a:srgbClr val="9AB15A"/>
                        </a:gs>
                        <a:gs pos="0">
                          <a:schemeClr val="accent4">
                            <a:lumMod val="67000"/>
                          </a:schemeClr>
                        </a:gs>
                        <a:gs pos="48000">
                          <a:schemeClr val="accent4">
                            <a:lumMod val="97000"/>
                            <a:lumOff val="3000"/>
                          </a:schemeClr>
                        </a:gs>
                        <a:gs pos="100000">
                          <a:schemeClr val="accent4">
                            <a:lumMod val="60000"/>
                            <a:lumOff val="40000"/>
                          </a:schemeClr>
                        </a:gs>
                      </a:gsLst>
                      <a:lin ang="135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>
                    <a:gradFill flip="none" rotWithShape="1">
                      <a:gsLst>
                        <a:gs pos="95996">
                          <a:srgbClr val="FF0000"/>
                        </a:gs>
                        <a:gs pos="48000">
                          <a:srgbClr val="9AB15A"/>
                        </a:gs>
                        <a:gs pos="0">
                          <a:schemeClr val="accent4">
                            <a:lumMod val="67000"/>
                          </a:schemeClr>
                        </a:gs>
                        <a:gs pos="48000">
                          <a:schemeClr val="accent4">
                            <a:lumMod val="97000"/>
                            <a:lumOff val="3000"/>
                          </a:schemeClr>
                        </a:gs>
                        <a:gs pos="100000">
                          <a:schemeClr val="accent4">
                            <a:lumMod val="60000"/>
                            <a:lumOff val="4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569734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DC6F0D7-B321-434B-89AE-259D06E630D8}"/>
              </a:ext>
            </a:extLst>
          </p:cNvPr>
          <p:cNvSpPr txBox="1"/>
          <p:nvPr/>
        </p:nvSpPr>
        <p:spPr>
          <a:xfrm>
            <a:off x="885524" y="4360244"/>
            <a:ext cx="67377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Intensity count </a:t>
            </a:r>
            <a:r>
              <a:rPr lang="en-US" dirty="0"/>
              <a:t>= 3 + 3 + 1 + 100 + 3 + 500 + 9 + 9 + 0 + 0 = 628</a:t>
            </a:r>
          </a:p>
          <a:p>
            <a:r>
              <a:rPr lang="en-US" b="1" u="sng" dirty="0"/>
              <a:t>Shared peaks count (5) </a:t>
            </a:r>
            <a:r>
              <a:rPr lang="en-US" dirty="0"/>
              <a:t>= 4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6722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0B9D332-DD06-F348-B198-EF3EF10E57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dirty="0"/>
              <a:t> </a:t>
            </a:r>
            <a:r>
              <a:rPr lang="en-US" dirty="0"/>
              <a:t>Peptide Scoring</a:t>
            </a:r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35BB69-DDD8-8A44-A234-40C1B23CDDC6}"/>
              </a:ext>
            </a:extLst>
          </p:cNvPr>
          <p:cNvSpPr/>
          <p:nvPr/>
        </p:nvSpPr>
        <p:spPr>
          <a:xfrm>
            <a:off x="202131" y="1126156"/>
            <a:ext cx="837397" cy="111252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X</a:t>
            </a:r>
          </a:p>
          <a:p>
            <a:pPr algn="ctr"/>
            <a:r>
              <a:rPr lang="en-US" dirty="0"/>
              <a:t>4</a:t>
            </a:r>
            <a:endParaRPr lang="ru-RU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F21540-D484-F849-8D78-788BF981ECBC}"/>
              </a:ext>
            </a:extLst>
          </p:cNvPr>
          <p:cNvSpPr/>
          <p:nvPr/>
        </p:nvSpPr>
        <p:spPr>
          <a:xfrm>
            <a:off x="1260910" y="1126156"/>
            <a:ext cx="837397" cy="1112519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Y</a:t>
            </a:r>
          </a:p>
          <a:p>
            <a:pPr algn="ctr"/>
            <a:r>
              <a:rPr lang="en-US" dirty="0"/>
              <a:t>5</a:t>
            </a:r>
            <a:endParaRPr lang="ru-RU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B256C4B-0BBD-A846-9506-A6BECBA1007A}"/>
              </a:ext>
            </a:extLst>
          </p:cNvPr>
          <p:cNvGraphicFramePr>
            <a:graphicFrameLocks noGrp="1"/>
          </p:cNvGraphicFramePr>
          <p:nvPr/>
        </p:nvGraphicFramePr>
        <p:xfrm>
          <a:off x="2454442" y="1126157"/>
          <a:ext cx="6096000" cy="111252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016000">
                  <a:extLst>
                    <a:ext uri="{9D8B030D-6E8A-4147-A177-3AD203B41FA5}">
                      <a16:colId xmlns:a16="http://schemas.microsoft.com/office/drawing/2014/main" val="4145171129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99242363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3922353160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588050105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947077464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26291609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AA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Z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167957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Prefix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84270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Suffix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13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7328685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344754E-BA35-0544-9931-2FF9FA85AC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3489162"/>
              </p:ext>
            </p:extLst>
          </p:nvPr>
        </p:nvGraphicFramePr>
        <p:xfrm>
          <a:off x="231007" y="2996450"/>
          <a:ext cx="8670262" cy="1112520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23247">
                  <a:extLst>
                    <a:ext uri="{9D8B030D-6E8A-4147-A177-3AD203B41FA5}">
                      <a16:colId xmlns:a16="http://schemas.microsoft.com/office/drawing/2014/main" val="528163348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2317520771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2675891501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551550385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3482248192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2383604116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2943660939"/>
                    </a:ext>
                  </a:extLst>
                </a:gridCol>
                <a:gridCol w="317818">
                  <a:extLst>
                    <a:ext uri="{9D8B030D-6E8A-4147-A177-3AD203B41FA5}">
                      <a16:colId xmlns:a16="http://schemas.microsoft.com/office/drawing/2014/main" val="3488582789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2330451304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1739668468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2749121725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4006353735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3014959558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2168017780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833227440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1170163801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4244560921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3141706171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3352869995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122152741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1036374523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854999698"/>
                    </a:ext>
                  </a:extLst>
                </a:gridCol>
                <a:gridCol w="368057">
                  <a:extLst>
                    <a:ext uri="{9D8B030D-6E8A-4147-A177-3AD203B41FA5}">
                      <a16:colId xmlns:a16="http://schemas.microsoft.com/office/drawing/2014/main" val="11326359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Mass</a:t>
                      </a:r>
                      <a:endParaRPr lang="ru-RU" sz="105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4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8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9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10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11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12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13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14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15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16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17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18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19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20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21</a:t>
                      </a:r>
                      <a:endParaRPr lang="ru-RU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22</a:t>
                      </a:r>
                      <a:endParaRPr lang="ru-RU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05956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Peptide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</a:t>
                      </a:r>
                      <a:endParaRPr lang="ru-RU" sz="900" dirty="0"/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>
                    <a:solidFill>
                      <a:srgbClr val="CFE9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</a:t>
                      </a:r>
                      <a:endParaRPr lang="ru-RU" sz="900" dirty="0"/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>
                    <a:solidFill>
                      <a:srgbClr val="CFE9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>
                    <a:solidFill>
                      <a:srgbClr val="CFE9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</a:t>
                      </a:r>
                      <a:endParaRPr lang="ru-RU" sz="900" dirty="0"/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</a:t>
                      </a:r>
                      <a:endParaRPr lang="ru-RU" sz="900" dirty="0"/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</a:t>
                      </a:r>
                      <a:endParaRPr lang="ru-RU" sz="900" dirty="0"/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6973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Spectral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4</a:t>
                      </a:r>
                      <a:endParaRPr lang="ru-RU" sz="900" dirty="0"/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-2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-3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-1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-7</a:t>
                      </a:r>
                      <a:endParaRPr lang="ru-RU" sz="900" dirty="0"/>
                    </a:p>
                  </a:txBody>
                  <a:tcPr anchor="ctr">
                    <a:solidFill>
                      <a:srgbClr val="CFE9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6</a:t>
                      </a:r>
                      <a:endParaRPr lang="ru-RU" sz="900" dirty="0"/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5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3</a:t>
                      </a:r>
                      <a:endParaRPr lang="ru-RU" sz="900" dirty="0"/>
                    </a:p>
                  </a:txBody>
                  <a:tcPr anchor="ctr">
                    <a:solidFill>
                      <a:srgbClr val="CFE9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</a:t>
                      </a:r>
                      <a:endParaRPr lang="ru-RU" sz="900" dirty="0"/>
                    </a:p>
                  </a:txBody>
                  <a:tcPr anchor="ctr">
                    <a:solidFill>
                      <a:srgbClr val="CFE9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9</a:t>
                      </a:r>
                      <a:endParaRPr lang="ru-RU" sz="900" dirty="0"/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3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-8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3</a:t>
                      </a:r>
                      <a:endParaRPr lang="ru-RU" sz="900" dirty="0"/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</a:t>
                      </a:r>
                      <a:endParaRPr lang="ru-RU" sz="9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</a:t>
                      </a:r>
                      <a:endParaRPr lang="ru-RU" sz="900" dirty="0"/>
                    </a:p>
                  </a:txBody>
                  <a:tcPr anchor="ctr"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3077884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ABCF43-8866-674A-9389-1B241846F376}"/>
                  </a:ext>
                </a:extLst>
              </p:cNvPr>
              <p:cNvSpPr txBox="1"/>
              <p:nvPr/>
            </p:nvSpPr>
            <p:spPr>
              <a:xfrm>
                <a:off x="1679608" y="4969050"/>
                <a:ext cx="5396477" cy="36298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𝑆𝑐𝑜𝑟𝑒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𝑃𝑒𝑝𝑡𝑖𝑑𝑒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𝑆𝑝𝑒𝑐𝑡𝑟𝑢𝑚</m:t>
                          </m:r>
                        </m:e>
                      </m:d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</m:t>
                      </m:r>
                      <m:r>
                        <a:rPr lang="en-US" b="0" i="1" baseline="-2500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</m:t>
                      </m:r>
                      <m:r>
                        <a:rPr lang="en-US" b="0" i="1" baseline="-250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 …+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𝑝𝑚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×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𝑠𝑚</m:t>
                      </m:r>
                    </m:oMath>
                  </m:oMathPara>
                </a14:m>
                <a:endParaRPr lang="ru-RU" baseline="-250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EABCF43-8866-674A-9389-1B241846F3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79608" y="4969050"/>
                <a:ext cx="5396477" cy="362984"/>
              </a:xfrm>
              <a:prstGeom prst="rect">
                <a:avLst/>
              </a:prstGeom>
              <a:blipFill>
                <a:blip r:embed="rId2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66239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F0F7023-1B40-9245-AD75-226BF43CB3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Peptide Sequencing Algorithm</a:t>
            </a: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F2DBA0-DFC9-F747-B950-DDB545074BC9}"/>
              </a:ext>
            </a:extLst>
          </p:cNvPr>
          <p:cNvSpPr txBox="1"/>
          <p:nvPr/>
        </p:nvSpPr>
        <p:spPr>
          <a:xfrm>
            <a:off x="279133" y="1203158"/>
            <a:ext cx="643650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Construct a DAG from Spectral vector: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Add a node for each mass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Connect node </a:t>
            </a:r>
            <a:r>
              <a:rPr lang="en-US" i="1" dirty="0"/>
              <a:t>i</a:t>
            </a:r>
            <a:r>
              <a:rPr lang="en-US" dirty="0"/>
              <a:t> to node </a:t>
            </a:r>
            <a:r>
              <a:rPr lang="en-US" i="1" dirty="0"/>
              <a:t>j</a:t>
            </a:r>
            <a:r>
              <a:rPr lang="en-US" dirty="0"/>
              <a:t> if (</a:t>
            </a:r>
            <a:r>
              <a:rPr lang="en-US" i="1" dirty="0"/>
              <a:t>j – </a:t>
            </a:r>
            <a:r>
              <a:rPr lang="en-US" i="1" dirty="0" err="1"/>
              <a:t>i</a:t>
            </a:r>
            <a:r>
              <a:rPr lang="en-US" i="1" dirty="0"/>
              <a:t>) </a:t>
            </a:r>
            <a:r>
              <a:rPr lang="en-US" dirty="0"/>
              <a:t>is equal to AA mass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Assign vector value as weight to each node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Find a path with a maximum weight in this DAG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46518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7CAAF8-CF35-A844-A90E-E539E853A3D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Longest Path in a DAG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6E845C-0D70-594D-80AD-550E3179C36A}"/>
              </a:ext>
            </a:extLst>
          </p:cNvPr>
          <p:cNvSpPr txBox="1"/>
          <p:nvPr/>
        </p:nvSpPr>
        <p:spPr>
          <a:xfrm>
            <a:off x="250257" y="1318661"/>
            <a:ext cx="47163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Create topological sort of a graph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Starting from a source for each outgoing edge: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ru-R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883680-8DB3-B141-89D0-90CE7283D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768" y="2378843"/>
            <a:ext cx="568960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55887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EPAM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A9CB0"/>
      </a:accent3>
      <a:accent4>
        <a:srgbClr val="A3C644"/>
      </a:accent4>
      <a:accent5>
        <a:srgbClr val="7F993A"/>
      </a:accent5>
      <a:accent6>
        <a:srgbClr val="B22746"/>
      </a:accent6>
      <a:hlink>
        <a:srgbClr val="FFFFFF"/>
      </a:hlink>
      <a:folHlink>
        <a:srgbClr val="FFFFFF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sz="1100" dirty="0" smtClean="0"/>
        </a:defPPr>
      </a:lstStyle>
      <a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a:style>
    </a:spDef>
    <a:lnDef>
      <a:spPr>
        <a:ln>
          <a:tailEnd type="triangle"/>
        </a:ln>
      </a:spPr>
      <a:bodyPr/>
      <a:lstStyle/>
      <a:style>
        <a:lnRef idx="2">
          <a:schemeClr val="accent3"/>
        </a:lnRef>
        <a:fillRef idx="0">
          <a:schemeClr val="accent3"/>
        </a:fillRef>
        <a:effectRef idx="1">
          <a:schemeClr val="accent3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E9A4A7D20EA84CAA39F80EA2A19865" ma:contentTypeVersion="1" ma:contentTypeDescription="Create a new document." ma:contentTypeScope="" ma:versionID="4ed0c655cf5595f31b06ef1418ca28bf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C3A1A37E-F8E3-427A-BCE9-B1DDB8B96C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4883F0F-DE57-4ECA-B9BB-F22E8C5B5D8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5E3C081-4081-47AD-A9A6-9F18F525DA1D}">
  <ds:schemaRefs>
    <ds:schemaRef ds:uri="http://purl.org/dc/terms/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22558</TotalTime>
  <Words>596</Words>
  <Application>Microsoft Macintosh PowerPoint</Application>
  <PresentationFormat>On-screen Show (4:3)</PresentationFormat>
  <Paragraphs>318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Black</vt:lpstr>
      <vt:lpstr>Calibri</vt:lpstr>
      <vt:lpstr>Cambria Math</vt:lpstr>
      <vt:lpstr>Trebuchet MS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Canning</dc:creator>
  <cp:lastModifiedBy>Mariia Zueva</cp:lastModifiedBy>
  <cp:revision>1131</cp:revision>
  <cp:lastPrinted>2014-07-09T13:30:36Z</cp:lastPrinted>
  <dcterms:created xsi:type="dcterms:W3CDTF">2014-07-08T13:27:24Z</dcterms:created>
  <dcterms:modified xsi:type="dcterms:W3CDTF">2019-05-13T19:03:08Z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0x010100B0E9A4A7D20EA84CAA39F80EA2A19865</vt:lpwstr>
  </property>
</Properties>
</file>

<file path=docProps/thumbnail.jpeg>
</file>